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56" r:id="rId2"/>
    <p:sldId id="282" r:id="rId3"/>
    <p:sldId id="396" r:id="rId4"/>
    <p:sldId id="397" r:id="rId5"/>
    <p:sldId id="379" r:id="rId6"/>
    <p:sldId id="381" r:id="rId7"/>
    <p:sldId id="398" r:id="rId8"/>
    <p:sldId id="372" r:id="rId9"/>
    <p:sldId id="399" r:id="rId10"/>
    <p:sldId id="373" r:id="rId11"/>
    <p:sldId id="400" r:id="rId12"/>
    <p:sldId id="375" r:id="rId13"/>
    <p:sldId id="401" r:id="rId14"/>
    <p:sldId id="402" r:id="rId15"/>
    <p:sldId id="403" r:id="rId16"/>
    <p:sldId id="404" r:id="rId17"/>
    <p:sldId id="405" r:id="rId18"/>
    <p:sldId id="374" r:id="rId19"/>
    <p:sldId id="376" r:id="rId20"/>
    <p:sldId id="270" r:id="rId21"/>
  </p:sldIdLst>
  <p:sldSz cx="18288000" cy="10287000"/>
  <p:notesSz cx="6858000" cy="9144000"/>
  <p:embeddedFontLst>
    <p:embeddedFont>
      <p:font typeface="Arial Unicode Bold" panose="020B0604020202020204" charset="-128"/>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23"/>
    <a:srgbClr val="1F409A"/>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1" autoAdjust="0"/>
  </p:normalViewPr>
  <p:slideViewPr>
    <p:cSldViewPr>
      <p:cViewPr varScale="1">
        <p:scale>
          <a:sx n="74" d="100"/>
          <a:sy n="74" d="100"/>
        </p:scale>
        <p:origin x="5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6821E5-D238-8A12-5E19-62E026F6EF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CC8EAE8-33FC-6068-68F6-28A975DABA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79CC62-D62B-4812-93F5-A536DA129014}" type="datetimeFigureOut">
              <a:rPr lang="en-US" smtClean="0"/>
              <a:t>4/16/2025</a:t>
            </a:fld>
            <a:endParaRPr lang="en-US"/>
          </a:p>
        </p:txBody>
      </p:sp>
      <p:sp>
        <p:nvSpPr>
          <p:cNvPr id="4" name="Footer Placeholder 3">
            <a:extLst>
              <a:ext uri="{FF2B5EF4-FFF2-40B4-BE49-F238E27FC236}">
                <a16:creationId xmlns:a16="http://schemas.microsoft.com/office/drawing/2014/main" id="{8F20F3A1-79EE-16E1-47C7-C168E9AE44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096BC1A-D646-5CE3-C11B-FD8E01D877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42DF3B-D8F4-4493-AAB5-AD298729A860}" type="slidenum">
              <a:rPr lang="en-US" smtClean="0"/>
              <a:t>‹#›</a:t>
            </a:fld>
            <a:endParaRPr lang="en-US"/>
          </a:p>
        </p:txBody>
      </p:sp>
    </p:spTree>
    <p:extLst>
      <p:ext uri="{BB962C8B-B14F-4D97-AF65-F5344CB8AC3E}">
        <p14:creationId xmlns:p14="http://schemas.microsoft.com/office/powerpoint/2010/main" val="27426953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16/04/2025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65B46-EDC9-8E31-18DA-84DAB8E05A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15A6E-806E-7DF0-76E8-868235489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3A689-0FE8-C97E-6CD3-932022CD4DE9}"/>
              </a:ext>
            </a:extLst>
          </p:cNvPr>
          <p:cNvSpPr>
            <a:spLocks noGrp="1"/>
          </p:cNvSpPr>
          <p:nvPr>
            <p:ph type="body" idx="1"/>
          </p:nvPr>
        </p:nvSpPr>
        <p:spPr/>
        <p:txBody>
          <a:bodyPr/>
          <a:lstStyle/>
          <a:p>
            <a:r>
              <a:rPr lang="en-US"/>
              <a:t>Đó là kết quả của thị giác máy tính</a:t>
            </a:r>
            <a:endParaRPr lang="en-US" dirty="0"/>
          </a:p>
        </p:txBody>
      </p:sp>
      <p:sp>
        <p:nvSpPr>
          <p:cNvPr id="4" name="Slide Number Placeholder 3">
            <a:extLst>
              <a:ext uri="{FF2B5EF4-FFF2-40B4-BE49-F238E27FC236}">
                <a16:creationId xmlns:a16="http://schemas.microsoft.com/office/drawing/2014/main" id="{79A645F8-54D8-CF19-2041-22CB27D6CA07}"/>
              </a:ext>
            </a:extLst>
          </p:cNvPr>
          <p:cNvSpPr>
            <a:spLocks noGrp="1"/>
          </p:cNvSpPr>
          <p:nvPr>
            <p:ph type="sldNum" sz="quarter" idx="5"/>
          </p:nvPr>
        </p:nvSpPr>
        <p:spPr/>
        <p:txBody>
          <a:bodyPr/>
          <a:lstStyle/>
          <a:p>
            <a:fld id="{24F9DA84-3FF9-FB45-98BD-20A27889F2B0}" type="slidenum">
              <a:rPr lang="en-US" smtClean="0"/>
              <a:t>5</a:t>
            </a:fld>
            <a:endParaRPr lang="en-US"/>
          </a:p>
        </p:txBody>
      </p:sp>
    </p:spTree>
    <p:extLst>
      <p:ext uri="{BB962C8B-B14F-4D97-AF65-F5344CB8AC3E}">
        <p14:creationId xmlns:p14="http://schemas.microsoft.com/office/powerpoint/2010/main" val="283315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0741C-15C3-0BFD-9993-BECCF97EC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850E9-1B6D-F580-91FD-AC26275C5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456DA-0C14-6719-34BB-7B63641184D7}"/>
              </a:ext>
            </a:extLst>
          </p:cNvPr>
          <p:cNvSpPr>
            <a:spLocks noGrp="1"/>
          </p:cNvSpPr>
          <p:nvPr>
            <p:ph type="body" idx="1"/>
          </p:nvPr>
        </p:nvSpPr>
        <p:spPr/>
        <p:txBody>
          <a:bodyPr/>
          <a:lstStyle/>
          <a:p>
            <a:r>
              <a:rPr lang="vi-VN" b="1"/>
              <a:t>Quá trình hình thành ảnh trong máy ảnh lỗ kim:</a:t>
            </a:r>
          </a:p>
          <a:p>
            <a:pPr>
              <a:buFont typeface="+mj-lt"/>
              <a:buAutoNum type="arabicPeriod"/>
            </a:pPr>
            <a:r>
              <a:rPr lang="vi-VN" b="1"/>
              <a:t>Ánh sáng từ vật thể:</a:t>
            </a:r>
            <a:r>
              <a:rPr lang="vi-VN"/>
              <a:t> Mọi vật thể chúng ta nhìn thấy đều phản xạ ánh sáng. Ánh sáng này từ vật thể sẽ đi theo mọi hướng.</a:t>
            </a:r>
          </a:p>
          <a:p>
            <a:pPr>
              <a:buFont typeface="+mj-lt"/>
              <a:buAutoNum type="arabicPeriod"/>
            </a:pPr>
            <a:r>
              <a:rPr lang="vi-VN" b="1"/>
              <a:t>Lỗ kim:</a:t>
            </a:r>
            <a:r>
              <a:rPr lang="vi-VN"/>
              <a:t> Một phần nhỏ trong số những tia sáng phản xạ này sẽ đi vào lỗ kim của máy ảnh.</a:t>
            </a:r>
          </a:p>
          <a:p>
            <a:pPr>
              <a:buFont typeface="+mj-lt"/>
              <a:buAutoNum type="arabicPeriod"/>
            </a:pPr>
            <a:r>
              <a:rPr lang="vi-VN" b="1"/>
              <a:t>Hình thành ảnh ngược:</a:t>
            </a:r>
            <a:r>
              <a:rPr lang="vi-VN"/>
              <a:t> Khi đi qua lỗ kim, các tia sáng sẽ chiếu thẳng vào mặt đối diện của hộp máy ảnh. Tại đây, chúng sẽ tạo ra một hình ảnh ngược của vật thể.</a:t>
            </a:r>
          </a:p>
          <a:p>
            <a:pPr>
              <a:buFont typeface="+mj-lt"/>
              <a:buAutoNum type="arabicPeriod"/>
            </a:pPr>
            <a:r>
              <a:rPr lang="en-US"/>
              <a:t>=&gt;</a:t>
            </a:r>
            <a:r>
              <a:rPr lang="vi-VN"/>
              <a:t>một bức ảnh</a:t>
            </a:r>
            <a:r>
              <a:rPr lang="en-US"/>
              <a:t> </a:t>
            </a:r>
            <a:endParaRPr lang="vi-VN"/>
          </a:p>
        </p:txBody>
      </p:sp>
      <p:sp>
        <p:nvSpPr>
          <p:cNvPr id="4" name="Slide Number Placeholder 3">
            <a:extLst>
              <a:ext uri="{FF2B5EF4-FFF2-40B4-BE49-F238E27FC236}">
                <a16:creationId xmlns:a16="http://schemas.microsoft.com/office/drawing/2014/main" id="{2BE8A18C-6352-F2EE-6EC0-E5491A2D520E}"/>
              </a:ext>
            </a:extLst>
          </p:cNvPr>
          <p:cNvSpPr>
            <a:spLocks noGrp="1"/>
          </p:cNvSpPr>
          <p:nvPr>
            <p:ph type="sldNum" sz="quarter" idx="5"/>
          </p:nvPr>
        </p:nvSpPr>
        <p:spPr/>
        <p:txBody>
          <a:bodyPr/>
          <a:lstStyle/>
          <a:p>
            <a:fld id="{24F9DA84-3FF9-FB45-98BD-20A27889F2B0}" type="slidenum">
              <a:rPr lang="en-US" smtClean="0"/>
              <a:t>14</a:t>
            </a:fld>
            <a:endParaRPr lang="en-US"/>
          </a:p>
        </p:txBody>
      </p:sp>
    </p:spTree>
    <p:extLst>
      <p:ext uri="{BB962C8B-B14F-4D97-AF65-F5344CB8AC3E}">
        <p14:creationId xmlns:p14="http://schemas.microsoft.com/office/powerpoint/2010/main" val="1522206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BACB0-2004-41B0-BAD3-1A5114ADC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19AC4-5075-0BFF-A2CF-626AFB45A0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614C7-2E2F-46E2-C92C-6EAAA0259FE7}"/>
              </a:ext>
            </a:extLst>
          </p:cNvPr>
          <p:cNvSpPr>
            <a:spLocks noGrp="1"/>
          </p:cNvSpPr>
          <p:nvPr>
            <p:ph type="body" idx="1"/>
          </p:nvPr>
        </p:nvSpPr>
        <p:spPr/>
        <p:txBody>
          <a:bodyPr/>
          <a:lstStyle/>
          <a:p>
            <a:r>
              <a:rPr lang="vi-VN" b="1"/>
              <a:t>Quá trình hình thành ảnh trong máy ảnh lỗ kim:</a:t>
            </a:r>
          </a:p>
          <a:p>
            <a:pPr>
              <a:buFont typeface="+mj-lt"/>
              <a:buAutoNum type="arabicPeriod"/>
            </a:pPr>
            <a:r>
              <a:rPr lang="vi-VN" b="1"/>
              <a:t>Ánh sáng từ vật thể:</a:t>
            </a:r>
            <a:r>
              <a:rPr lang="vi-VN"/>
              <a:t> Mọi vật thể chúng ta nhìn thấy đều phản xạ ánh sáng. Ánh sáng này từ vật thể sẽ đi theo mọi hướng.</a:t>
            </a:r>
          </a:p>
          <a:p>
            <a:pPr>
              <a:buFont typeface="+mj-lt"/>
              <a:buAutoNum type="arabicPeriod"/>
            </a:pPr>
            <a:r>
              <a:rPr lang="vi-VN" b="1"/>
              <a:t>Lỗ kim:</a:t>
            </a:r>
            <a:r>
              <a:rPr lang="vi-VN"/>
              <a:t> Một phần nhỏ trong số những tia sáng phản xạ này sẽ đi vào lỗ kim của máy ảnh.</a:t>
            </a:r>
          </a:p>
          <a:p>
            <a:pPr>
              <a:buFont typeface="+mj-lt"/>
              <a:buAutoNum type="arabicPeriod"/>
            </a:pPr>
            <a:r>
              <a:rPr lang="vi-VN" b="1"/>
              <a:t>Hình thành ảnh ngược:</a:t>
            </a:r>
            <a:r>
              <a:rPr lang="vi-VN"/>
              <a:t> Khi đi qua lỗ kim, các tia sáng sẽ chiếu thẳng vào mặt đối diện của hộp máy ảnh. Tại đây, chúng sẽ tạo ra một hình ảnh ngược của vật thể.</a:t>
            </a:r>
          </a:p>
          <a:p>
            <a:pPr>
              <a:buFont typeface="+mj-lt"/>
              <a:buAutoNum type="arabicPeriod"/>
            </a:pPr>
            <a:r>
              <a:rPr lang="en-US"/>
              <a:t>=&gt;</a:t>
            </a:r>
            <a:r>
              <a:rPr lang="vi-VN"/>
              <a:t>một bức ảnh</a:t>
            </a:r>
            <a:r>
              <a:rPr lang="en-US"/>
              <a:t> </a:t>
            </a:r>
            <a:endParaRPr lang="vi-VN"/>
          </a:p>
        </p:txBody>
      </p:sp>
      <p:sp>
        <p:nvSpPr>
          <p:cNvPr id="4" name="Slide Number Placeholder 3">
            <a:extLst>
              <a:ext uri="{FF2B5EF4-FFF2-40B4-BE49-F238E27FC236}">
                <a16:creationId xmlns:a16="http://schemas.microsoft.com/office/drawing/2014/main" id="{C8505C8B-8C16-A377-3F7A-696B06559697}"/>
              </a:ext>
            </a:extLst>
          </p:cNvPr>
          <p:cNvSpPr>
            <a:spLocks noGrp="1"/>
          </p:cNvSpPr>
          <p:nvPr>
            <p:ph type="sldNum" sz="quarter" idx="5"/>
          </p:nvPr>
        </p:nvSpPr>
        <p:spPr/>
        <p:txBody>
          <a:bodyPr/>
          <a:lstStyle/>
          <a:p>
            <a:fld id="{24F9DA84-3FF9-FB45-98BD-20A27889F2B0}" type="slidenum">
              <a:rPr lang="en-US" smtClean="0"/>
              <a:t>15</a:t>
            </a:fld>
            <a:endParaRPr lang="en-US"/>
          </a:p>
        </p:txBody>
      </p:sp>
    </p:spTree>
    <p:extLst>
      <p:ext uri="{BB962C8B-B14F-4D97-AF65-F5344CB8AC3E}">
        <p14:creationId xmlns:p14="http://schemas.microsoft.com/office/powerpoint/2010/main" val="3565972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73B26-60DC-89C5-1BED-E277D0723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8BF3E-7E99-FDF4-EFE9-35DA92AFBB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CE1F-D964-FD0B-7E4B-CDCBCBF07544}"/>
              </a:ext>
            </a:extLst>
          </p:cNvPr>
          <p:cNvSpPr>
            <a:spLocks noGrp="1"/>
          </p:cNvSpPr>
          <p:nvPr>
            <p:ph type="body" idx="1"/>
          </p:nvPr>
        </p:nvSpPr>
        <p:spPr/>
        <p:txBody>
          <a:bodyPr/>
          <a:lstStyle/>
          <a:p>
            <a:r>
              <a:rPr lang="vi-VN" b="1"/>
              <a:t>Quá trình hình thành ảnh trong máy ảnh lỗ kim:</a:t>
            </a:r>
          </a:p>
          <a:p>
            <a:pPr>
              <a:buFont typeface="+mj-lt"/>
              <a:buAutoNum type="arabicPeriod"/>
            </a:pPr>
            <a:r>
              <a:rPr lang="vi-VN" b="1"/>
              <a:t>Ánh sáng từ vật thể:</a:t>
            </a:r>
            <a:r>
              <a:rPr lang="vi-VN"/>
              <a:t> Mọi vật thể chúng ta nhìn thấy đều phản xạ ánh sáng. Ánh sáng này từ vật thể sẽ đi theo mọi hướng.</a:t>
            </a:r>
          </a:p>
          <a:p>
            <a:pPr>
              <a:buFont typeface="+mj-lt"/>
              <a:buAutoNum type="arabicPeriod"/>
            </a:pPr>
            <a:r>
              <a:rPr lang="vi-VN" b="1"/>
              <a:t>Lỗ kim:</a:t>
            </a:r>
            <a:r>
              <a:rPr lang="vi-VN"/>
              <a:t> Một phần nhỏ trong số những tia sáng phản xạ này sẽ đi vào lỗ kim của máy ảnh.</a:t>
            </a:r>
          </a:p>
          <a:p>
            <a:pPr>
              <a:buFont typeface="+mj-lt"/>
              <a:buAutoNum type="arabicPeriod"/>
            </a:pPr>
            <a:r>
              <a:rPr lang="vi-VN" b="1"/>
              <a:t>Hình thành ảnh ngược:</a:t>
            </a:r>
            <a:r>
              <a:rPr lang="vi-VN"/>
              <a:t> Khi đi qua lỗ kim, các tia sáng sẽ chiếu thẳng vào mặt đối diện của hộp máy ảnh. Tại đây, chúng sẽ tạo ra một hình ảnh ngược của vật thể.</a:t>
            </a:r>
          </a:p>
          <a:p>
            <a:pPr>
              <a:buFont typeface="+mj-lt"/>
              <a:buAutoNum type="arabicPeriod"/>
            </a:pPr>
            <a:r>
              <a:rPr lang="en-US"/>
              <a:t>=&gt;</a:t>
            </a:r>
            <a:r>
              <a:rPr lang="vi-VN"/>
              <a:t>một bức ảnh</a:t>
            </a:r>
            <a:r>
              <a:rPr lang="en-US"/>
              <a:t> </a:t>
            </a:r>
            <a:endParaRPr lang="vi-VN"/>
          </a:p>
        </p:txBody>
      </p:sp>
      <p:sp>
        <p:nvSpPr>
          <p:cNvPr id="4" name="Slide Number Placeholder 3">
            <a:extLst>
              <a:ext uri="{FF2B5EF4-FFF2-40B4-BE49-F238E27FC236}">
                <a16:creationId xmlns:a16="http://schemas.microsoft.com/office/drawing/2014/main" id="{4E76E8E0-1886-9D3E-7FC0-C67383D0BB8F}"/>
              </a:ext>
            </a:extLst>
          </p:cNvPr>
          <p:cNvSpPr>
            <a:spLocks noGrp="1"/>
          </p:cNvSpPr>
          <p:nvPr>
            <p:ph type="sldNum" sz="quarter" idx="5"/>
          </p:nvPr>
        </p:nvSpPr>
        <p:spPr/>
        <p:txBody>
          <a:bodyPr/>
          <a:lstStyle/>
          <a:p>
            <a:fld id="{24F9DA84-3FF9-FB45-98BD-20A27889F2B0}" type="slidenum">
              <a:rPr lang="en-US" smtClean="0"/>
              <a:t>16</a:t>
            </a:fld>
            <a:endParaRPr lang="en-US"/>
          </a:p>
        </p:txBody>
      </p:sp>
    </p:spTree>
    <p:extLst>
      <p:ext uri="{BB962C8B-B14F-4D97-AF65-F5344CB8AC3E}">
        <p14:creationId xmlns:p14="http://schemas.microsoft.com/office/powerpoint/2010/main" val="4096414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AE052-E8D6-FDAB-58A9-D267E3648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213D9-B8D5-6013-A113-09B69402A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958D72-B00D-67FB-FF30-617BA358DCA7}"/>
              </a:ext>
            </a:extLst>
          </p:cNvPr>
          <p:cNvSpPr>
            <a:spLocks noGrp="1"/>
          </p:cNvSpPr>
          <p:nvPr>
            <p:ph type="body" idx="1"/>
          </p:nvPr>
        </p:nvSpPr>
        <p:spPr/>
        <p:txBody>
          <a:bodyPr/>
          <a:lstStyle/>
          <a:p>
            <a:r>
              <a:rPr lang="vi-VN" b="1"/>
              <a:t>Quá trình hình thành ảnh trong máy ảnh lỗ kim:</a:t>
            </a:r>
          </a:p>
          <a:p>
            <a:pPr>
              <a:buFont typeface="+mj-lt"/>
              <a:buAutoNum type="arabicPeriod"/>
            </a:pPr>
            <a:r>
              <a:rPr lang="vi-VN" b="1"/>
              <a:t>Ánh sáng từ vật thể:</a:t>
            </a:r>
            <a:r>
              <a:rPr lang="vi-VN"/>
              <a:t> Mọi vật thể chúng ta nhìn thấy đều phản xạ ánh sáng. Ánh sáng này từ vật thể sẽ đi theo mọi hướng.</a:t>
            </a:r>
          </a:p>
          <a:p>
            <a:pPr>
              <a:buFont typeface="+mj-lt"/>
              <a:buAutoNum type="arabicPeriod"/>
            </a:pPr>
            <a:r>
              <a:rPr lang="vi-VN" b="1"/>
              <a:t>Lỗ kim:</a:t>
            </a:r>
            <a:r>
              <a:rPr lang="vi-VN"/>
              <a:t> Một phần nhỏ trong số những tia sáng phản xạ này sẽ đi vào lỗ kim của máy ảnh.</a:t>
            </a:r>
          </a:p>
          <a:p>
            <a:pPr>
              <a:buFont typeface="+mj-lt"/>
              <a:buAutoNum type="arabicPeriod"/>
            </a:pPr>
            <a:r>
              <a:rPr lang="vi-VN" b="1"/>
              <a:t>Hình thành ảnh ngược:</a:t>
            </a:r>
            <a:r>
              <a:rPr lang="vi-VN"/>
              <a:t> Khi đi qua lỗ kim, các tia sáng sẽ chiếu thẳng vào mặt đối diện của hộp máy ảnh. Tại đây, chúng sẽ tạo ra một hình ảnh ngược của vật thể.</a:t>
            </a:r>
          </a:p>
          <a:p>
            <a:pPr>
              <a:buFont typeface="+mj-lt"/>
              <a:buAutoNum type="arabicPeriod"/>
            </a:pPr>
            <a:r>
              <a:rPr lang="en-US"/>
              <a:t>=&gt;</a:t>
            </a:r>
            <a:r>
              <a:rPr lang="vi-VN"/>
              <a:t>một bức ảnh</a:t>
            </a:r>
            <a:r>
              <a:rPr lang="en-US"/>
              <a:t> </a:t>
            </a:r>
            <a:endParaRPr lang="vi-VN"/>
          </a:p>
        </p:txBody>
      </p:sp>
      <p:sp>
        <p:nvSpPr>
          <p:cNvPr id="4" name="Slide Number Placeholder 3">
            <a:extLst>
              <a:ext uri="{FF2B5EF4-FFF2-40B4-BE49-F238E27FC236}">
                <a16:creationId xmlns:a16="http://schemas.microsoft.com/office/drawing/2014/main" id="{83F159D5-66F3-29BE-1E5B-2E0A91CAEC53}"/>
              </a:ext>
            </a:extLst>
          </p:cNvPr>
          <p:cNvSpPr>
            <a:spLocks noGrp="1"/>
          </p:cNvSpPr>
          <p:nvPr>
            <p:ph type="sldNum" sz="quarter" idx="5"/>
          </p:nvPr>
        </p:nvSpPr>
        <p:spPr/>
        <p:txBody>
          <a:bodyPr/>
          <a:lstStyle/>
          <a:p>
            <a:fld id="{24F9DA84-3FF9-FB45-98BD-20A27889F2B0}" type="slidenum">
              <a:rPr lang="en-US" smtClean="0"/>
              <a:t>17</a:t>
            </a:fld>
            <a:endParaRPr lang="en-US"/>
          </a:p>
        </p:txBody>
      </p:sp>
    </p:spTree>
    <p:extLst>
      <p:ext uri="{BB962C8B-B14F-4D97-AF65-F5344CB8AC3E}">
        <p14:creationId xmlns:p14="http://schemas.microsoft.com/office/powerpoint/2010/main" val="296857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Ống kính và điểm nhìn xác định phối cảnh</a:t>
            </a:r>
          </a:p>
          <a:p>
            <a:r>
              <a:rPr lang="en-US"/>
              <a:t>Độ mở của ống kính và tốc độ đóng quyết định độ sáng của ảnh</a:t>
            </a:r>
          </a:p>
          <a:p>
            <a:r>
              <a:rPr lang="en-US"/>
              <a:t>Độ mở và các hiệu ứng khác quyết định độ sâu của ảnh</a:t>
            </a:r>
          </a:p>
          <a:p>
            <a:r>
              <a:rPr lang="en-US"/>
              <a:t>Film hay cảm biến cho phép lưu ảnh</a:t>
            </a:r>
            <a:endParaRPr lang="en-US" dirty="0"/>
          </a:p>
        </p:txBody>
      </p:sp>
      <p:sp>
        <p:nvSpPr>
          <p:cNvPr id="4" name="Slide Number Placeholder 3"/>
          <p:cNvSpPr>
            <a:spLocks noGrp="1"/>
          </p:cNvSpPr>
          <p:nvPr>
            <p:ph type="sldNum" sz="quarter" idx="5"/>
          </p:nvPr>
        </p:nvSpPr>
        <p:spPr/>
        <p:txBody>
          <a:bodyPr/>
          <a:lstStyle/>
          <a:p>
            <a:fld id="{24F9DA84-3FF9-FB45-98BD-20A27889F2B0}" type="slidenum">
              <a:rPr lang="en-US" smtClean="0"/>
              <a:t>18</a:t>
            </a:fld>
            <a:endParaRPr lang="en-US"/>
          </a:p>
        </p:txBody>
      </p:sp>
    </p:spTree>
    <p:extLst>
      <p:ext uri="{BB962C8B-B14F-4D97-AF65-F5344CB8AC3E}">
        <p14:creationId xmlns:p14="http://schemas.microsoft.com/office/powerpoint/2010/main" val="98107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91C21-B053-F429-5377-9B714E960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7AC57-A6AB-45E6-0C97-44A61ADA6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FDD02-4177-146B-D7B8-3C9F40636D07}"/>
              </a:ext>
            </a:extLst>
          </p:cNvPr>
          <p:cNvSpPr>
            <a:spLocks noGrp="1"/>
          </p:cNvSpPr>
          <p:nvPr>
            <p:ph type="body" idx="1"/>
          </p:nvPr>
        </p:nvSpPr>
        <p:spPr/>
        <p:txBody>
          <a:bodyPr/>
          <a:lstStyle/>
          <a:p>
            <a:r>
              <a:rPr lang="vi-VN"/>
              <a:t>Nó là quá trình chuyển đổi một hình ảnh 3 chiều (thế giới thực) thành một hình ảnh 2 chiều (bức ảnh) trên một bề mặt phẳng. </a:t>
            </a:r>
            <a:endParaRPr lang="en-US"/>
          </a:p>
          <a:p>
            <a:r>
              <a:rPr lang="vi-VN"/>
              <a:t>Quá trình này giống như việc vẽ một bức tranh phong cảnh lên một tờ giấy vậy.</a:t>
            </a:r>
            <a:endParaRPr lang="en-US" dirty="0"/>
          </a:p>
        </p:txBody>
      </p:sp>
      <p:sp>
        <p:nvSpPr>
          <p:cNvPr id="4" name="Slide Number Placeholder 3">
            <a:extLst>
              <a:ext uri="{FF2B5EF4-FFF2-40B4-BE49-F238E27FC236}">
                <a16:creationId xmlns:a16="http://schemas.microsoft.com/office/drawing/2014/main" id="{037892A9-839B-C586-B289-370A54A5E8B2}"/>
              </a:ext>
            </a:extLst>
          </p:cNvPr>
          <p:cNvSpPr>
            <a:spLocks noGrp="1"/>
          </p:cNvSpPr>
          <p:nvPr>
            <p:ph type="sldNum" sz="quarter" idx="5"/>
          </p:nvPr>
        </p:nvSpPr>
        <p:spPr/>
        <p:txBody>
          <a:bodyPr/>
          <a:lstStyle/>
          <a:p>
            <a:fld id="{24F9DA84-3FF9-FB45-98BD-20A27889F2B0}" type="slidenum">
              <a:rPr lang="en-US" smtClean="0"/>
              <a:t>19</a:t>
            </a:fld>
            <a:endParaRPr lang="en-US"/>
          </a:p>
        </p:txBody>
      </p:sp>
    </p:spTree>
    <p:extLst>
      <p:ext uri="{BB962C8B-B14F-4D97-AF65-F5344CB8AC3E}">
        <p14:creationId xmlns:p14="http://schemas.microsoft.com/office/powerpoint/2010/main" val="1305750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BA0AE-1B71-E3ED-B578-544E0A8D72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A9763-3381-A7B1-F1E1-EDC685166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D4658-AB4D-0A67-7F60-1D1563D66C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7D4DAB-E931-C4FA-435A-47C2721205B4}"/>
              </a:ext>
            </a:extLst>
          </p:cNvPr>
          <p:cNvSpPr>
            <a:spLocks noGrp="1"/>
          </p:cNvSpPr>
          <p:nvPr>
            <p:ph type="sldNum" sz="quarter" idx="5"/>
          </p:nvPr>
        </p:nvSpPr>
        <p:spPr/>
        <p:txBody>
          <a:bodyPr/>
          <a:lstStyle/>
          <a:p>
            <a:fld id="{24F9DA84-3FF9-FB45-98BD-20A27889F2B0}" type="slidenum">
              <a:rPr lang="en-US" smtClean="0"/>
              <a:t>6</a:t>
            </a:fld>
            <a:endParaRPr lang="en-US"/>
          </a:p>
        </p:txBody>
      </p:sp>
    </p:spTree>
    <p:extLst>
      <p:ext uri="{BB962C8B-B14F-4D97-AF65-F5344CB8AC3E}">
        <p14:creationId xmlns:p14="http://schemas.microsoft.com/office/powerpoint/2010/main" val="452295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AF683-B7BA-2F4A-8B92-52504870C7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360E2-0748-00EB-1E79-7A83B3C42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642A8-B4FB-307B-5349-876D6E00AD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B825E5-F3D4-E823-4C9D-4DCC6871CF19}"/>
              </a:ext>
            </a:extLst>
          </p:cNvPr>
          <p:cNvSpPr>
            <a:spLocks noGrp="1"/>
          </p:cNvSpPr>
          <p:nvPr>
            <p:ph type="sldNum" sz="quarter" idx="5"/>
          </p:nvPr>
        </p:nvSpPr>
        <p:spPr/>
        <p:txBody>
          <a:bodyPr/>
          <a:lstStyle/>
          <a:p>
            <a:fld id="{24F9DA84-3FF9-FB45-98BD-20A27889F2B0}" type="slidenum">
              <a:rPr lang="en-US" smtClean="0"/>
              <a:t>7</a:t>
            </a:fld>
            <a:endParaRPr lang="en-US"/>
          </a:p>
        </p:txBody>
      </p:sp>
    </p:spTree>
    <p:extLst>
      <p:ext uri="{BB962C8B-B14F-4D97-AF65-F5344CB8AC3E}">
        <p14:creationId xmlns:p14="http://schemas.microsoft.com/office/powerpoint/2010/main" val="4043401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27FA5-758B-D244-FE6F-5534AE475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89068-7D56-DC85-C579-71F5C686F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0DFAC-541A-8373-16CC-10E1C66C2C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CE61C3-8611-CEDE-015F-523C506A1D04}"/>
              </a:ext>
            </a:extLst>
          </p:cNvPr>
          <p:cNvSpPr>
            <a:spLocks noGrp="1"/>
          </p:cNvSpPr>
          <p:nvPr>
            <p:ph type="sldNum" sz="quarter" idx="5"/>
          </p:nvPr>
        </p:nvSpPr>
        <p:spPr/>
        <p:txBody>
          <a:bodyPr/>
          <a:lstStyle/>
          <a:p>
            <a:fld id="{24F9DA84-3FF9-FB45-98BD-20A27889F2B0}" type="slidenum">
              <a:rPr lang="en-US" smtClean="0"/>
              <a:t>8</a:t>
            </a:fld>
            <a:endParaRPr lang="en-US"/>
          </a:p>
        </p:txBody>
      </p:sp>
    </p:spTree>
    <p:extLst>
      <p:ext uri="{BB962C8B-B14F-4D97-AF65-F5344CB8AC3E}">
        <p14:creationId xmlns:p14="http://schemas.microsoft.com/office/powerpoint/2010/main" val="1310275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5674E-ADA4-1CD5-883D-229834460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BFF2A-6A94-66FE-9E2E-5D2BCAC53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848CC3-733B-B19D-4A45-7244875325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A71C31-6F67-19E0-742D-6603AD248C8C}"/>
              </a:ext>
            </a:extLst>
          </p:cNvPr>
          <p:cNvSpPr>
            <a:spLocks noGrp="1"/>
          </p:cNvSpPr>
          <p:nvPr>
            <p:ph type="sldNum" sz="quarter" idx="5"/>
          </p:nvPr>
        </p:nvSpPr>
        <p:spPr/>
        <p:txBody>
          <a:bodyPr/>
          <a:lstStyle/>
          <a:p>
            <a:fld id="{24F9DA84-3FF9-FB45-98BD-20A27889F2B0}" type="slidenum">
              <a:rPr lang="en-US" smtClean="0"/>
              <a:t>9</a:t>
            </a:fld>
            <a:endParaRPr lang="en-US"/>
          </a:p>
        </p:txBody>
      </p:sp>
    </p:spTree>
    <p:extLst>
      <p:ext uri="{BB962C8B-B14F-4D97-AF65-F5344CB8AC3E}">
        <p14:creationId xmlns:p14="http://schemas.microsoft.com/office/powerpoint/2010/main" val="71298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004CD-6ED4-EB75-8096-DBEC5FF24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8B622-92CA-B81A-7CD0-98E926D213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1D3F89-9EB4-6ED4-89AE-95035E2EC918}"/>
              </a:ext>
            </a:extLst>
          </p:cNvPr>
          <p:cNvSpPr>
            <a:spLocks noGrp="1"/>
          </p:cNvSpPr>
          <p:nvPr>
            <p:ph type="body" idx="1"/>
          </p:nvPr>
        </p:nvSpPr>
        <p:spPr/>
        <p:txBody>
          <a:bodyPr/>
          <a:lstStyle/>
          <a:p>
            <a:r>
              <a:rPr lang="en-US"/>
              <a:t>Trước ảnh số có ảnh Analog</a:t>
            </a:r>
            <a:endParaRPr lang="en-US" dirty="0"/>
          </a:p>
        </p:txBody>
      </p:sp>
      <p:sp>
        <p:nvSpPr>
          <p:cNvPr id="4" name="Slide Number Placeholder 3">
            <a:extLst>
              <a:ext uri="{FF2B5EF4-FFF2-40B4-BE49-F238E27FC236}">
                <a16:creationId xmlns:a16="http://schemas.microsoft.com/office/drawing/2014/main" id="{F8D11632-C6D8-6C7B-B574-E64BEA2750C3}"/>
              </a:ext>
            </a:extLst>
          </p:cNvPr>
          <p:cNvSpPr>
            <a:spLocks noGrp="1"/>
          </p:cNvSpPr>
          <p:nvPr>
            <p:ph type="sldNum" sz="quarter" idx="5"/>
          </p:nvPr>
        </p:nvSpPr>
        <p:spPr/>
        <p:txBody>
          <a:bodyPr/>
          <a:lstStyle/>
          <a:p>
            <a:fld id="{24F9DA84-3FF9-FB45-98BD-20A27889F2B0}" type="slidenum">
              <a:rPr lang="en-US" smtClean="0"/>
              <a:t>10</a:t>
            </a:fld>
            <a:endParaRPr lang="en-US"/>
          </a:p>
        </p:txBody>
      </p:sp>
    </p:spTree>
    <p:extLst>
      <p:ext uri="{BB962C8B-B14F-4D97-AF65-F5344CB8AC3E}">
        <p14:creationId xmlns:p14="http://schemas.microsoft.com/office/powerpoint/2010/main" val="3400996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EFF75-6897-D804-A3E4-08D33F901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8BACD-19D7-12FF-1DCA-F5709238DD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FB822-FDEF-D09D-91FC-A852423B3D22}"/>
              </a:ext>
            </a:extLst>
          </p:cNvPr>
          <p:cNvSpPr>
            <a:spLocks noGrp="1"/>
          </p:cNvSpPr>
          <p:nvPr>
            <p:ph type="body" idx="1"/>
          </p:nvPr>
        </p:nvSpPr>
        <p:spPr/>
        <p:txBody>
          <a:bodyPr/>
          <a:lstStyle/>
          <a:p>
            <a:r>
              <a:rPr lang="en-US"/>
              <a:t>Trước ảnh số có ảnh Analog</a:t>
            </a:r>
            <a:endParaRPr lang="en-US" dirty="0"/>
          </a:p>
        </p:txBody>
      </p:sp>
      <p:sp>
        <p:nvSpPr>
          <p:cNvPr id="4" name="Slide Number Placeholder 3">
            <a:extLst>
              <a:ext uri="{FF2B5EF4-FFF2-40B4-BE49-F238E27FC236}">
                <a16:creationId xmlns:a16="http://schemas.microsoft.com/office/drawing/2014/main" id="{5EE2759A-C308-654A-61D8-354F1F754B2C}"/>
              </a:ext>
            </a:extLst>
          </p:cNvPr>
          <p:cNvSpPr>
            <a:spLocks noGrp="1"/>
          </p:cNvSpPr>
          <p:nvPr>
            <p:ph type="sldNum" sz="quarter" idx="5"/>
          </p:nvPr>
        </p:nvSpPr>
        <p:spPr/>
        <p:txBody>
          <a:bodyPr/>
          <a:lstStyle/>
          <a:p>
            <a:fld id="{24F9DA84-3FF9-FB45-98BD-20A27889F2B0}" type="slidenum">
              <a:rPr lang="en-US" smtClean="0"/>
              <a:t>11</a:t>
            </a:fld>
            <a:endParaRPr lang="en-US"/>
          </a:p>
        </p:txBody>
      </p:sp>
    </p:spTree>
    <p:extLst>
      <p:ext uri="{BB962C8B-B14F-4D97-AF65-F5344CB8AC3E}">
        <p14:creationId xmlns:p14="http://schemas.microsoft.com/office/powerpoint/2010/main" val="4199973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AB383-9B7A-45B7-3BBF-B497B6F78A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B98F1-9732-D558-E32E-521166865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FBA75-FD1F-BD0F-DEB4-EDDE584F5B23}"/>
              </a:ext>
            </a:extLst>
          </p:cNvPr>
          <p:cNvSpPr>
            <a:spLocks noGrp="1"/>
          </p:cNvSpPr>
          <p:nvPr>
            <p:ph type="body" idx="1"/>
          </p:nvPr>
        </p:nvSpPr>
        <p:spPr/>
        <p:txBody>
          <a:bodyPr/>
          <a:lstStyle/>
          <a:p>
            <a:r>
              <a:rPr lang="vi-VN" b="1"/>
              <a:t>Quá trình hình thành ảnh trong máy ảnh lỗ kim:</a:t>
            </a:r>
          </a:p>
          <a:p>
            <a:pPr>
              <a:buFont typeface="+mj-lt"/>
              <a:buAutoNum type="arabicPeriod"/>
            </a:pPr>
            <a:r>
              <a:rPr lang="vi-VN" b="1"/>
              <a:t>Ánh sáng từ vật thể:</a:t>
            </a:r>
            <a:r>
              <a:rPr lang="vi-VN"/>
              <a:t> Mọi vật thể chúng ta nhìn thấy đều phản xạ ánh sáng. Ánh sáng này từ vật thể sẽ đi theo mọi hướng.</a:t>
            </a:r>
          </a:p>
          <a:p>
            <a:pPr>
              <a:buFont typeface="+mj-lt"/>
              <a:buAutoNum type="arabicPeriod"/>
            </a:pPr>
            <a:r>
              <a:rPr lang="vi-VN" b="1"/>
              <a:t>Lỗ kim:</a:t>
            </a:r>
            <a:r>
              <a:rPr lang="vi-VN"/>
              <a:t> Một phần nhỏ trong số những tia sáng phản xạ này sẽ đi vào lỗ kim của máy ảnh.</a:t>
            </a:r>
          </a:p>
          <a:p>
            <a:pPr>
              <a:buFont typeface="+mj-lt"/>
              <a:buAutoNum type="arabicPeriod"/>
            </a:pPr>
            <a:r>
              <a:rPr lang="vi-VN" b="1"/>
              <a:t>Hình thành ảnh ngược:</a:t>
            </a:r>
            <a:r>
              <a:rPr lang="vi-VN"/>
              <a:t> Khi đi qua lỗ kim, các tia sáng sẽ chiếu thẳng vào mặt đối diện của hộp máy ảnh. Tại đây, chúng sẽ tạo ra một hình ảnh ngược của vật thể.</a:t>
            </a:r>
          </a:p>
          <a:p>
            <a:pPr>
              <a:buFont typeface="+mj-lt"/>
              <a:buAutoNum type="arabicPeriod"/>
            </a:pPr>
            <a:r>
              <a:rPr lang="en-US"/>
              <a:t>=&gt;</a:t>
            </a:r>
            <a:r>
              <a:rPr lang="vi-VN"/>
              <a:t>một bức ảnh</a:t>
            </a:r>
            <a:r>
              <a:rPr lang="en-US"/>
              <a:t> </a:t>
            </a:r>
            <a:endParaRPr lang="vi-VN"/>
          </a:p>
        </p:txBody>
      </p:sp>
      <p:sp>
        <p:nvSpPr>
          <p:cNvPr id="4" name="Slide Number Placeholder 3">
            <a:extLst>
              <a:ext uri="{FF2B5EF4-FFF2-40B4-BE49-F238E27FC236}">
                <a16:creationId xmlns:a16="http://schemas.microsoft.com/office/drawing/2014/main" id="{8618A59B-B747-1018-C9E0-B759239F063D}"/>
              </a:ext>
            </a:extLst>
          </p:cNvPr>
          <p:cNvSpPr>
            <a:spLocks noGrp="1"/>
          </p:cNvSpPr>
          <p:nvPr>
            <p:ph type="sldNum" sz="quarter" idx="5"/>
          </p:nvPr>
        </p:nvSpPr>
        <p:spPr/>
        <p:txBody>
          <a:bodyPr/>
          <a:lstStyle/>
          <a:p>
            <a:fld id="{24F9DA84-3FF9-FB45-98BD-20A27889F2B0}" type="slidenum">
              <a:rPr lang="en-US" smtClean="0"/>
              <a:t>12</a:t>
            </a:fld>
            <a:endParaRPr lang="en-US"/>
          </a:p>
        </p:txBody>
      </p:sp>
    </p:spTree>
    <p:extLst>
      <p:ext uri="{BB962C8B-B14F-4D97-AF65-F5344CB8AC3E}">
        <p14:creationId xmlns:p14="http://schemas.microsoft.com/office/powerpoint/2010/main" val="162846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19C70-0EB7-55E6-1372-57E0D839B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FED1A-2881-9BA2-B964-E6780909E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3DD98-5D38-5942-FE32-6051B6D2BD0B}"/>
              </a:ext>
            </a:extLst>
          </p:cNvPr>
          <p:cNvSpPr>
            <a:spLocks noGrp="1"/>
          </p:cNvSpPr>
          <p:nvPr>
            <p:ph type="body" idx="1"/>
          </p:nvPr>
        </p:nvSpPr>
        <p:spPr/>
        <p:txBody>
          <a:bodyPr/>
          <a:lstStyle/>
          <a:p>
            <a:r>
              <a:rPr lang="vi-VN" b="1"/>
              <a:t>Quá trình hình thành ảnh trong máy ảnh lỗ kim:</a:t>
            </a:r>
          </a:p>
          <a:p>
            <a:pPr>
              <a:buFont typeface="+mj-lt"/>
              <a:buAutoNum type="arabicPeriod"/>
            </a:pPr>
            <a:r>
              <a:rPr lang="vi-VN" b="1"/>
              <a:t>Ánh sáng từ vật thể:</a:t>
            </a:r>
            <a:r>
              <a:rPr lang="vi-VN"/>
              <a:t> Mọi vật thể chúng ta nhìn thấy đều phản xạ ánh sáng. Ánh sáng này từ vật thể sẽ đi theo mọi hướng.</a:t>
            </a:r>
          </a:p>
          <a:p>
            <a:pPr>
              <a:buFont typeface="+mj-lt"/>
              <a:buAutoNum type="arabicPeriod"/>
            </a:pPr>
            <a:r>
              <a:rPr lang="vi-VN" b="1"/>
              <a:t>Lỗ kim:</a:t>
            </a:r>
            <a:r>
              <a:rPr lang="vi-VN"/>
              <a:t> Một phần nhỏ trong số những tia sáng phản xạ này sẽ đi vào lỗ kim của máy ảnh.</a:t>
            </a:r>
          </a:p>
          <a:p>
            <a:pPr>
              <a:buFont typeface="+mj-lt"/>
              <a:buAutoNum type="arabicPeriod"/>
            </a:pPr>
            <a:r>
              <a:rPr lang="vi-VN" b="1"/>
              <a:t>Hình thành ảnh ngược:</a:t>
            </a:r>
            <a:r>
              <a:rPr lang="vi-VN"/>
              <a:t> Khi đi qua lỗ kim, các tia sáng sẽ chiếu thẳng vào mặt đối diện của hộp máy ảnh. Tại đây, chúng sẽ tạo ra một hình ảnh ngược của vật thể.</a:t>
            </a:r>
          </a:p>
          <a:p>
            <a:pPr>
              <a:buFont typeface="+mj-lt"/>
              <a:buAutoNum type="arabicPeriod"/>
            </a:pPr>
            <a:r>
              <a:rPr lang="en-US"/>
              <a:t>=&gt;</a:t>
            </a:r>
            <a:r>
              <a:rPr lang="vi-VN"/>
              <a:t>một bức ảnh</a:t>
            </a:r>
            <a:r>
              <a:rPr lang="en-US"/>
              <a:t> </a:t>
            </a:r>
            <a:endParaRPr lang="vi-VN"/>
          </a:p>
        </p:txBody>
      </p:sp>
      <p:sp>
        <p:nvSpPr>
          <p:cNvPr id="4" name="Slide Number Placeholder 3">
            <a:extLst>
              <a:ext uri="{FF2B5EF4-FFF2-40B4-BE49-F238E27FC236}">
                <a16:creationId xmlns:a16="http://schemas.microsoft.com/office/drawing/2014/main" id="{B0B0CC9F-D137-913C-CABF-0E84B80C12E6}"/>
              </a:ext>
            </a:extLst>
          </p:cNvPr>
          <p:cNvSpPr>
            <a:spLocks noGrp="1"/>
          </p:cNvSpPr>
          <p:nvPr>
            <p:ph type="sldNum" sz="quarter" idx="5"/>
          </p:nvPr>
        </p:nvSpPr>
        <p:spPr/>
        <p:txBody>
          <a:bodyPr/>
          <a:lstStyle/>
          <a:p>
            <a:fld id="{24F9DA84-3FF9-FB45-98BD-20A27889F2B0}" type="slidenum">
              <a:rPr lang="en-US" smtClean="0"/>
              <a:t>13</a:t>
            </a:fld>
            <a:endParaRPr lang="en-US"/>
          </a:p>
        </p:txBody>
      </p:sp>
    </p:spTree>
    <p:extLst>
      <p:ext uri="{BB962C8B-B14F-4D97-AF65-F5344CB8AC3E}">
        <p14:creationId xmlns:p14="http://schemas.microsoft.com/office/powerpoint/2010/main" val="577242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png"/><Relationship Id="rId7"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3.gif"/><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3.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txBody>
          <a:bodyPr/>
          <a:lstStyle/>
          <a:p>
            <a:endParaRPr lang="en-US"/>
          </a:p>
        </p:txBody>
      </p:sp>
      <p:sp>
        <p:nvSpPr>
          <p:cNvPr id="3" name="Freeform 3"/>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txBody>
          <a:bodyPr/>
          <a:lstStyle/>
          <a:p>
            <a:endParaRPr lang="en-US"/>
          </a:p>
        </p:txBody>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txBody>
          <a:bodyPr/>
          <a:lstStyle/>
          <a:p>
            <a:endParaRPr lang="en-US"/>
          </a:p>
        </p:txBody>
      </p:sp>
      <p:sp>
        <p:nvSpPr>
          <p:cNvPr id="5" name="Freeform 5"/>
          <p:cNvSpPr/>
          <p:nvPr/>
        </p:nvSpPr>
        <p:spPr>
          <a:xfrm>
            <a:off x="9551906" y="745374"/>
            <a:ext cx="3628048" cy="3292539"/>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txBody>
          <a:bodyPr/>
          <a:lstStyle/>
          <a:p>
            <a:endParaRPr lang="en-US"/>
          </a:p>
        </p:txBody>
      </p:sp>
      <p:sp>
        <p:nvSpPr>
          <p:cNvPr id="7" name="TextBox 6">
            <a:extLst>
              <a:ext uri="{FF2B5EF4-FFF2-40B4-BE49-F238E27FC236}">
                <a16:creationId xmlns:a16="http://schemas.microsoft.com/office/drawing/2014/main" id="{4F6A1F43-6649-1ED2-7AF3-1C97F5BC56DF}"/>
              </a:ext>
            </a:extLst>
          </p:cNvPr>
          <p:cNvSpPr txBox="1"/>
          <p:nvPr/>
        </p:nvSpPr>
        <p:spPr>
          <a:xfrm>
            <a:off x="4343309" y="4381500"/>
            <a:ext cx="14005165" cy="4941802"/>
          </a:xfrm>
          <a:prstGeom prst="rect">
            <a:avLst/>
          </a:prstGeom>
        </p:spPr>
        <p:txBody>
          <a:bodyPr lIns="0" tIns="0" rIns="0" bIns="0" rtlCol="0" anchor="t">
            <a:spAutoFit/>
          </a:bodyPr>
          <a:lstStyle/>
          <a:p>
            <a:pPr algn="ctr">
              <a:lnSpc>
                <a:spcPct val="130000"/>
              </a:lnSpc>
            </a:pPr>
            <a:r>
              <a:rPr lang="en-US" sz="4800" dirty="0">
                <a:solidFill>
                  <a:srgbClr val="F5FFFB"/>
                </a:solidFill>
                <a:latin typeface="Arial Unicode Bold"/>
                <a:ea typeface="Arial Unicode Bold"/>
                <a:cs typeface="Arial Unicode Bold"/>
                <a:sym typeface="Arial Unicode Bold"/>
              </a:rPr>
              <a:t>XỬ LÝ ẢNH</a:t>
            </a:r>
          </a:p>
          <a:p>
            <a:pPr algn="ctr">
              <a:lnSpc>
                <a:spcPct val="130000"/>
              </a:lnSpc>
            </a:pPr>
            <a:r>
              <a:rPr lang="en-US" sz="4000" dirty="0">
                <a:solidFill>
                  <a:srgbClr val="F5FFFB"/>
                </a:solidFill>
                <a:latin typeface="Arial Unicode Bold"/>
                <a:ea typeface="Arial Unicode Bold"/>
                <a:cs typeface="Arial Unicode Bold"/>
                <a:sym typeface="Arial Unicode Bold"/>
              </a:rPr>
              <a:t>CHƯƠNG 1: TỔNG QUAN VỀ XỬ LÝ ẢNH</a:t>
            </a:r>
          </a:p>
          <a:p>
            <a:pPr algn="ctr">
              <a:lnSpc>
                <a:spcPct val="130000"/>
              </a:lnSpc>
            </a:pPr>
            <a:endParaRPr lang="en-US" sz="3600" dirty="0">
              <a:solidFill>
                <a:srgbClr val="F5FFFB"/>
              </a:solidFill>
              <a:latin typeface="Arial Unicode Bold"/>
              <a:ea typeface="Arial Unicode Bold"/>
              <a:cs typeface="Arial Unicode Bold"/>
              <a:sym typeface="Arial Unicode Bold"/>
            </a:endParaRPr>
          </a:p>
          <a:p>
            <a:pPr algn="ctr">
              <a:lnSpc>
                <a:spcPct val="130000"/>
              </a:lnSpc>
            </a:pPr>
            <a:endParaRPr lang="en-US" sz="1200" dirty="0">
              <a:solidFill>
                <a:srgbClr val="F5FFFB"/>
              </a:solidFill>
              <a:latin typeface="Arial Unicode Bold"/>
              <a:ea typeface="Arial Unicode Bold"/>
              <a:cs typeface="Arial Unicode Bold"/>
              <a:sym typeface="Arial Unicode Bold"/>
            </a:endParaRPr>
          </a:p>
          <a:p>
            <a:pPr>
              <a:lnSpc>
                <a:spcPts val="5967"/>
              </a:lnSpc>
            </a:pPr>
            <a:r>
              <a:rPr lang="en-US" sz="3200" dirty="0">
                <a:solidFill>
                  <a:srgbClr val="F5FFFB"/>
                </a:solidFill>
                <a:latin typeface="Arial" panose="020B0604020202020204" pitchFamily="34" charset="0"/>
                <a:ea typeface="Arial Unicode Bold"/>
                <a:cs typeface="Arial" panose="020B0604020202020204" pitchFamily="34" charset="0"/>
                <a:sym typeface="Arial Unicode Bold"/>
              </a:rPr>
              <a:t>	</a:t>
            </a:r>
            <a:r>
              <a:rPr lang="vi-VN" sz="3200" dirty="0">
                <a:solidFill>
                  <a:srgbClr val="F5FFFB"/>
                </a:solidFill>
                <a:latin typeface="Arial" panose="020B0604020202020204" pitchFamily="34" charset="0"/>
                <a:ea typeface="Arial Unicode Bold"/>
                <a:cs typeface="Arial" panose="020B0604020202020204" pitchFamily="34" charset="0"/>
                <a:sym typeface="Arial Unicode Bold"/>
              </a:rPr>
              <a:t>Học sinh: Hoàng Anh Tú – Hà Tiến Trường </a:t>
            </a:r>
            <a:endParaRPr lang="en-US" sz="2800" dirty="0">
              <a:solidFill>
                <a:srgbClr val="F5FFFB"/>
              </a:solidFill>
              <a:latin typeface="Arial" panose="020B0604020202020204" pitchFamily="34" charset="0"/>
              <a:ea typeface="Arial Unicode Bold"/>
              <a:cs typeface="Arial" panose="020B0604020202020204" pitchFamily="34" charset="0"/>
              <a:sym typeface="Arial Unicode Bold"/>
            </a:endParaRPr>
          </a:p>
          <a:p>
            <a:pPr>
              <a:lnSpc>
                <a:spcPts val="5967"/>
              </a:lnSpc>
            </a:pPr>
            <a:r>
              <a:rPr lang="en-US" sz="2800" dirty="0">
                <a:solidFill>
                  <a:srgbClr val="F5FFFB"/>
                </a:solidFill>
                <a:latin typeface="Arial" panose="020B0604020202020204" pitchFamily="34" charset="0"/>
                <a:ea typeface="Arial Unicode Bold"/>
                <a:cs typeface="Arial" panose="020B0604020202020204" pitchFamily="34" charset="0"/>
                <a:sym typeface="Arial Unicode Bold"/>
              </a:rPr>
              <a:t>	Điện thoại: 0375322297</a:t>
            </a:r>
          </a:p>
          <a:p>
            <a:pPr>
              <a:lnSpc>
                <a:spcPts val="5967"/>
              </a:lnSpc>
            </a:pPr>
            <a:r>
              <a:rPr lang="en-US" sz="2800" dirty="0">
                <a:solidFill>
                  <a:srgbClr val="F5FFFB"/>
                </a:solidFill>
                <a:latin typeface="Arial" panose="020B0604020202020204" pitchFamily="34" charset="0"/>
                <a:ea typeface="Arial Unicode Bold"/>
                <a:cs typeface="Arial" panose="020B0604020202020204" pitchFamily="34" charset="0"/>
                <a:sym typeface="Arial Unicode Bold"/>
              </a:rPr>
              <a:t>	Email: hoangtu.dainam@gmail.com</a:t>
            </a:r>
            <a:endParaRPr lang="en-US" sz="3200" dirty="0">
              <a:solidFill>
                <a:srgbClr val="F5FFFB"/>
              </a:solidFill>
              <a:latin typeface="Arial" panose="020B0604020202020204" pitchFamily="34" charset="0"/>
              <a:ea typeface="Arial Unicode Bold"/>
              <a:cs typeface="Arial" panose="020B0604020202020204" pitchFamily="34" charset="0"/>
              <a:sym typeface="Arial Unicode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7DEB4-5324-0E88-9BBC-41253F1092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AE3738-8C97-92DA-B818-318327A52CD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684B3201-6082-D661-5F2D-EAABC5778CBF}"/>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F960965D-0EEB-505A-4AD2-7CA46B421616}"/>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KHÔNG GIAN MÀU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499537EA-CFB0-63B9-949A-B308C968EA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Hộp Văn bản 5">
            <a:extLst>
              <a:ext uri="{FF2B5EF4-FFF2-40B4-BE49-F238E27FC236}">
                <a16:creationId xmlns:a16="http://schemas.microsoft.com/office/drawing/2014/main" id="{394CEE2D-03A1-2A2A-6B17-D95D668AE996}"/>
              </a:ext>
            </a:extLst>
          </p:cNvPr>
          <p:cNvSpPr txBox="1"/>
          <p:nvPr/>
        </p:nvSpPr>
        <p:spPr>
          <a:xfrm>
            <a:off x="2057400" y="2705100"/>
            <a:ext cx="7162800" cy="1754326"/>
          </a:xfrm>
          <a:prstGeom prst="rect">
            <a:avLst/>
          </a:prstGeom>
          <a:noFill/>
        </p:spPr>
        <p:txBody>
          <a:bodyPr wrap="square">
            <a:spAutoFit/>
          </a:bodyPr>
          <a:lstStyle/>
          <a:p>
            <a:pPr algn="just">
              <a:buNone/>
            </a:pPr>
            <a:r>
              <a:rPr lang="vi-VN" b="1" dirty="0">
                <a:latin typeface="Times New Roman" panose="02020603050405020304" pitchFamily="18" charset="0"/>
                <a:cs typeface="Times New Roman" panose="02020603050405020304" pitchFamily="18" charset="0"/>
              </a:rPr>
              <a:t>1. Không gian màu RGB (</a:t>
            </a:r>
            <a:r>
              <a:rPr lang="vi-VN" b="1" dirty="0" err="1">
                <a:latin typeface="Times New Roman" panose="02020603050405020304" pitchFamily="18" charset="0"/>
                <a:cs typeface="Times New Roman" panose="02020603050405020304" pitchFamily="18" charset="0"/>
              </a:rPr>
              <a:t>Red</a:t>
            </a:r>
            <a:r>
              <a:rPr lang="vi-VN" b="1" dirty="0">
                <a:latin typeface="Times New Roman" panose="02020603050405020304" pitchFamily="18" charset="0"/>
                <a:cs typeface="Times New Roman" panose="02020603050405020304" pitchFamily="18" charset="0"/>
              </a:rPr>
              <a:t> – </a:t>
            </a:r>
            <a:r>
              <a:rPr lang="vi-VN" b="1" dirty="0" err="1">
                <a:latin typeface="Times New Roman" panose="02020603050405020304" pitchFamily="18" charset="0"/>
                <a:cs typeface="Times New Roman" panose="02020603050405020304" pitchFamily="18" charset="0"/>
              </a:rPr>
              <a:t>Green</a:t>
            </a:r>
            <a:r>
              <a:rPr lang="vi-VN" b="1" dirty="0">
                <a:latin typeface="Times New Roman" panose="02020603050405020304" pitchFamily="18" charset="0"/>
                <a:cs typeface="Times New Roman" panose="02020603050405020304" pitchFamily="18" charset="0"/>
              </a:rPr>
              <a:t> – </a:t>
            </a:r>
            <a:r>
              <a:rPr lang="vi-VN" b="1" dirty="0" err="1">
                <a:latin typeface="Times New Roman" panose="02020603050405020304" pitchFamily="18" charset="0"/>
                <a:cs typeface="Times New Roman" panose="02020603050405020304" pitchFamily="18" charset="0"/>
              </a:rPr>
              <a:t>Blue</a:t>
            </a:r>
            <a:r>
              <a:rPr lang="vi-VN" b="1" dirty="0">
                <a:latin typeface="Times New Roman" panose="02020603050405020304" pitchFamily="18" charset="0"/>
                <a:cs typeface="Times New Roman" panose="02020603050405020304" pitchFamily="18" charset="0"/>
              </a:rPr>
              <a:t>)</a:t>
            </a:r>
          </a:p>
          <a:p>
            <a:pPr algn="just"/>
            <a:r>
              <a:rPr lang="vi-VN" dirty="0">
                <a:latin typeface="Times New Roman" panose="02020603050405020304" pitchFamily="18" charset="0"/>
                <a:cs typeface="Times New Roman" panose="02020603050405020304" pitchFamily="18" charset="0"/>
              </a:rPr>
              <a:t>RGB là không gian màu phổ biến nhất, sử dụng ba kênh màu đỏ, xanh lá cây và xanh dương để tạo ra các màu sắc khác nhau. Mỗi điểm ảnh được biểu diễn bằng ba giá trị tương ứng với ba kênh màu này. Không gian màu RGB thường được sử dụng trong các thiết bị hiển thị như màn hình máy tính, điện thoại và máy ảnh kỹ thuật số.</a:t>
            </a:r>
          </a:p>
        </p:txBody>
      </p:sp>
      <p:pic>
        <p:nvPicPr>
          <p:cNvPr id="3074" name="Picture 2" descr="Không gian màu RGB">
            <a:extLst>
              <a:ext uri="{FF2B5EF4-FFF2-40B4-BE49-F238E27FC236}">
                <a16:creationId xmlns:a16="http://schemas.microsoft.com/office/drawing/2014/main" id="{5146FC5F-6E64-9228-4834-963F40BE37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4593343"/>
            <a:ext cx="4514850" cy="451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4963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654AF-2786-C809-507A-B92956E713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1781B5-C56B-AE32-2DC3-227259BF7500}"/>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E2D44D21-3E99-E51F-D7AB-E972E382EB6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AA3FC56F-6202-579A-B3E7-6B8F85F0B81A}"/>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KHÔNG GIAN MÀU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8C897A09-E040-D7C0-0A34-FE0A630E85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6" name="Hộp Văn bản 5">
            <a:extLst>
              <a:ext uri="{FF2B5EF4-FFF2-40B4-BE49-F238E27FC236}">
                <a16:creationId xmlns:a16="http://schemas.microsoft.com/office/drawing/2014/main" id="{E0F10C92-74A3-C026-279A-48158715D0EA}"/>
              </a:ext>
            </a:extLst>
          </p:cNvPr>
          <p:cNvSpPr txBox="1"/>
          <p:nvPr/>
        </p:nvSpPr>
        <p:spPr>
          <a:xfrm>
            <a:off x="1143000" y="2711149"/>
            <a:ext cx="5638800" cy="923330"/>
          </a:xfrm>
          <a:prstGeom prst="rect">
            <a:avLst/>
          </a:prstGeom>
          <a:noFill/>
        </p:spPr>
        <p:txBody>
          <a:bodyPr wrap="square">
            <a:spAutoFit/>
          </a:bodyPr>
          <a:lstStyle/>
          <a:p>
            <a:pPr>
              <a:buNone/>
            </a:pPr>
            <a:r>
              <a:rPr lang="vi-VN" b="1" dirty="0">
                <a:latin typeface="Times New Roman" panose="02020603050405020304" pitchFamily="18" charset="0"/>
                <a:cs typeface="Times New Roman" panose="02020603050405020304" pitchFamily="18" charset="0"/>
              </a:rPr>
              <a:t>2. Không gian màu HSV (</a:t>
            </a:r>
            <a:r>
              <a:rPr lang="vi-VN" b="1" dirty="0" err="1">
                <a:latin typeface="Times New Roman" panose="02020603050405020304" pitchFamily="18" charset="0"/>
                <a:cs typeface="Times New Roman" panose="02020603050405020304" pitchFamily="18" charset="0"/>
              </a:rPr>
              <a:t>Hue</a:t>
            </a:r>
            <a:r>
              <a:rPr lang="vi-VN" b="1" dirty="0">
                <a:latin typeface="Times New Roman" panose="02020603050405020304" pitchFamily="18" charset="0"/>
                <a:cs typeface="Times New Roman" panose="02020603050405020304" pitchFamily="18" charset="0"/>
              </a:rPr>
              <a:t> – </a:t>
            </a:r>
            <a:r>
              <a:rPr lang="vi-VN" b="1" dirty="0" err="1">
                <a:latin typeface="Times New Roman" panose="02020603050405020304" pitchFamily="18" charset="0"/>
                <a:cs typeface="Times New Roman" panose="02020603050405020304" pitchFamily="18" charset="0"/>
              </a:rPr>
              <a:t>Saturation</a:t>
            </a:r>
            <a:r>
              <a:rPr lang="vi-VN" b="1" dirty="0">
                <a:latin typeface="Times New Roman" panose="02020603050405020304" pitchFamily="18" charset="0"/>
                <a:cs typeface="Times New Roman" panose="02020603050405020304" pitchFamily="18" charset="0"/>
              </a:rPr>
              <a:t> – </a:t>
            </a:r>
            <a:r>
              <a:rPr lang="vi-VN" b="1" dirty="0" err="1">
                <a:latin typeface="Times New Roman" panose="02020603050405020304" pitchFamily="18" charset="0"/>
                <a:cs typeface="Times New Roman" panose="02020603050405020304" pitchFamily="18" charset="0"/>
              </a:rPr>
              <a:t>Value</a:t>
            </a:r>
            <a:r>
              <a:rPr lang="vi-VN" b="1"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HSV biểu diễn màu sắc theo ba thành phần: </a:t>
            </a:r>
            <a:r>
              <a:rPr lang="vi-VN" dirty="0" err="1">
                <a:latin typeface="Times New Roman" panose="02020603050405020304" pitchFamily="18" charset="0"/>
                <a:cs typeface="Times New Roman" panose="02020603050405020304" pitchFamily="18" charset="0"/>
              </a:rPr>
              <a:t>Hue</a:t>
            </a:r>
            <a:r>
              <a:rPr lang="vi-VN" dirty="0">
                <a:latin typeface="Times New Roman" panose="02020603050405020304" pitchFamily="18" charset="0"/>
                <a:cs typeface="Times New Roman" panose="02020603050405020304" pitchFamily="18" charset="0"/>
              </a:rPr>
              <a:t> (sắc độ), </a:t>
            </a:r>
            <a:r>
              <a:rPr lang="vi-VN" dirty="0" err="1">
                <a:latin typeface="Times New Roman" panose="02020603050405020304" pitchFamily="18" charset="0"/>
                <a:cs typeface="Times New Roman" panose="02020603050405020304" pitchFamily="18" charset="0"/>
              </a:rPr>
              <a:t>Saturation</a:t>
            </a:r>
            <a:r>
              <a:rPr lang="vi-VN" dirty="0">
                <a:latin typeface="Times New Roman" panose="02020603050405020304" pitchFamily="18" charset="0"/>
                <a:cs typeface="Times New Roman" panose="02020603050405020304" pitchFamily="18" charset="0"/>
              </a:rPr>
              <a:t> (độ bão hòa) và </a:t>
            </a:r>
            <a:r>
              <a:rPr lang="vi-VN" dirty="0" err="1">
                <a:latin typeface="Times New Roman" panose="02020603050405020304" pitchFamily="18" charset="0"/>
                <a:cs typeface="Times New Roman" panose="02020603050405020304" pitchFamily="18" charset="0"/>
              </a:rPr>
              <a:t>Value</a:t>
            </a:r>
            <a:r>
              <a:rPr lang="vi-VN" dirty="0">
                <a:latin typeface="Times New Roman" panose="02020603050405020304" pitchFamily="18" charset="0"/>
                <a:cs typeface="Times New Roman" panose="02020603050405020304" pitchFamily="18" charset="0"/>
              </a:rPr>
              <a:t> (giá trị sáng). </a:t>
            </a:r>
          </a:p>
        </p:txBody>
      </p:sp>
      <p:pic>
        <p:nvPicPr>
          <p:cNvPr id="4098" name="Picture 2" descr="Không gian màu HSV">
            <a:extLst>
              <a:ext uri="{FF2B5EF4-FFF2-40B4-BE49-F238E27FC236}">
                <a16:creationId xmlns:a16="http://schemas.microsoft.com/office/drawing/2014/main" id="{337AD7AE-44F4-E91D-A277-0F01AD315D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5868026"/>
            <a:ext cx="4514850" cy="338137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SV color model. Segmentation and classification… | by Javier Abellán  Abenza | Neurosapiens | Medium">
            <a:extLst>
              <a:ext uri="{FF2B5EF4-FFF2-40B4-BE49-F238E27FC236}">
                <a16:creationId xmlns:a16="http://schemas.microsoft.com/office/drawing/2014/main" id="{4B049BA5-3A36-46FD-C3FF-CA0C200EBAD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7" name="Hộp Văn bản 6">
            <a:extLst>
              <a:ext uri="{FF2B5EF4-FFF2-40B4-BE49-F238E27FC236}">
                <a16:creationId xmlns:a16="http://schemas.microsoft.com/office/drawing/2014/main" id="{51ED7F46-C20E-4E5E-BDAC-D56048AD6567}"/>
              </a:ext>
            </a:extLst>
          </p:cNvPr>
          <p:cNvSpPr txBox="1"/>
          <p:nvPr/>
        </p:nvSpPr>
        <p:spPr>
          <a:xfrm>
            <a:off x="1180562" y="3634479"/>
            <a:ext cx="5601237" cy="2031325"/>
          </a:xfrm>
          <a:prstGeom prst="rect">
            <a:avLst/>
          </a:prstGeom>
          <a:noFill/>
        </p:spPr>
        <p:txBody>
          <a:bodyPr wrap="square">
            <a:spAutoFit/>
          </a:bodyPr>
          <a:lstStyle/>
          <a:p>
            <a:pPr marL="285750" indent="-285750" algn="just">
              <a:buFont typeface="Arial" panose="020B0604020202020204" pitchFamily="34" charset="0"/>
              <a:buChar char="•"/>
            </a:pPr>
            <a:r>
              <a:rPr lang="vi-VN" b="0" i="0" dirty="0">
                <a:solidFill>
                  <a:srgbClr val="242424"/>
                </a:solidFill>
                <a:effectLst/>
                <a:latin typeface="Times New Roman" panose="02020603050405020304" pitchFamily="18" charset="0"/>
                <a:cs typeface="Times New Roman" panose="02020603050405020304" pitchFamily="18" charset="0"/>
              </a:rPr>
              <a:t>Cách chuẩn để lưu trữ hình ảnh là RGB, nhưng cũng có </a:t>
            </a:r>
            <a:r>
              <a:rPr lang="vi-VN" b="1" i="0" dirty="0">
                <a:solidFill>
                  <a:srgbClr val="242424"/>
                </a:solidFill>
                <a:effectLst/>
                <a:latin typeface="Times New Roman" panose="02020603050405020304" pitchFamily="18" charset="0"/>
                <a:cs typeface="Times New Roman" panose="02020603050405020304" pitchFamily="18" charset="0"/>
              </a:rPr>
              <a:t>những không gian màu</a:t>
            </a:r>
            <a:r>
              <a:rPr lang="vi-VN" b="0" i="0" dirty="0">
                <a:solidFill>
                  <a:srgbClr val="242424"/>
                </a:solidFill>
                <a:effectLst/>
                <a:latin typeface="Times New Roman" panose="02020603050405020304" pitchFamily="18" charset="0"/>
                <a:cs typeface="Times New Roman" panose="02020603050405020304" pitchFamily="18" charset="0"/>
              </a:rPr>
              <a:t> khác như HSV có thể hữu ích trong một số trường hợp.</a:t>
            </a:r>
          </a:p>
          <a:p>
            <a:pPr marL="285750" indent="-285750" algn="just">
              <a:buFont typeface="Arial" panose="020B0604020202020204" pitchFamily="34" charset="0"/>
              <a:buChar char="•"/>
            </a:pPr>
            <a:r>
              <a:rPr lang="vi-VN" dirty="0">
                <a:solidFill>
                  <a:srgbClr val="242424"/>
                </a:solidFill>
                <a:latin typeface="Times New Roman" panose="02020603050405020304" pitchFamily="18" charset="0"/>
                <a:cs typeface="Times New Roman" panose="02020603050405020304" pitchFamily="18" charset="0"/>
              </a:rPr>
              <a:t>VD như: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màu</a:t>
            </a:r>
            <a:r>
              <a:rPr lang="en-US" dirty="0">
                <a:latin typeface="Times New Roman" panose="02020603050405020304" pitchFamily="18" charset="0"/>
                <a:cs typeface="Times New Roman" panose="02020603050405020304" pitchFamily="18" charset="0"/>
              </a:rPr>
              <a:t> (Color Segmentation)</a:t>
            </a:r>
            <a:r>
              <a:rPr lang="vi-VN" dirty="0">
                <a:latin typeface="Times New Roman" panose="02020603050405020304" pitchFamily="18" charset="0"/>
                <a:cs typeface="Times New Roman" panose="02020603050405020304" pitchFamily="18" charset="0"/>
              </a:rPr>
              <a:t>, Phân loại ảnh ngày – đêm, Phát hiện vùng da (</a:t>
            </a:r>
            <a:r>
              <a:rPr lang="vi-VN" dirty="0" err="1">
                <a:latin typeface="Times New Roman" panose="02020603050405020304" pitchFamily="18" charset="0"/>
                <a:cs typeface="Times New Roman" panose="02020603050405020304" pitchFamily="18" charset="0"/>
              </a:rPr>
              <a:t>Skin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Detection</a:t>
            </a:r>
            <a:r>
              <a:rPr lang="vi-V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sắc</a:t>
            </a:r>
            <a:r>
              <a:rPr lang="en-US" dirty="0">
                <a:latin typeface="Times New Roman" panose="02020603050405020304" pitchFamily="18" charset="0"/>
                <a:cs typeface="Times New Roman" panose="02020603050405020304" pitchFamily="18" charset="0"/>
              </a:rPr>
              <a:t> (Color Adjustment)</a:t>
            </a:r>
            <a:r>
              <a:rPr lang="vi-VN" dirty="0">
                <a:latin typeface="Times New Roman" panose="02020603050405020304" pitchFamily="18" charset="0"/>
                <a:cs typeface="Times New Roman" panose="02020603050405020304" pitchFamily="18" charset="0"/>
              </a:rPr>
              <a:t>, Phân tích màu sắc trong thị giác máy tính.</a:t>
            </a:r>
          </a:p>
        </p:txBody>
      </p:sp>
      <p:pic>
        <p:nvPicPr>
          <p:cNvPr id="4102" name="Picture 6" descr="OpenCV - Skin Detection - YouTube">
            <a:extLst>
              <a:ext uri="{FF2B5EF4-FFF2-40B4-BE49-F238E27FC236}">
                <a16:creationId xmlns:a16="http://schemas.microsoft.com/office/drawing/2014/main" id="{9D210F91-B510-5144-207C-1BB4B013C9E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05" t="18501" r="4762" b="33044"/>
          <a:stretch/>
        </p:blipFill>
        <p:spPr bwMode="auto">
          <a:xfrm>
            <a:off x="7772400" y="2416172"/>
            <a:ext cx="5638800" cy="22098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emantic segmentation with OpenCV and deep learning - PyImageSearch">
            <a:extLst>
              <a:ext uri="{FF2B5EF4-FFF2-40B4-BE49-F238E27FC236}">
                <a16:creationId xmlns:a16="http://schemas.microsoft.com/office/drawing/2014/main" id="{E64E83EF-81FD-1642-E2B9-AEA99C75B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6997" y="4929189"/>
            <a:ext cx="6346062" cy="437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60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A1113-B8FC-8A46-7E01-E5A335E734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F10F3C7-7B08-EE88-1DAC-0C378D0CCBB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B66864B3-B43F-8C9B-C2F9-377917370A00}"/>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C6625851-FF36-2993-3312-6265ED9F71CF}"/>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OPEN CV</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DF9185D0-FDD9-2073-5CDA-8E33ABB6CF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1026" name="Picture 2" descr="OpenCV.org - Edge AI and Vision Alliance">
            <a:extLst>
              <a:ext uri="{FF2B5EF4-FFF2-40B4-BE49-F238E27FC236}">
                <a16:creationId xmlns:a16="http://schemas.microsoft.com/office/drawing/2014/main" id="{F162E4F2-88A0-7422-7557-0BB0CBFB70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2953715"/>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CV: Create Highly Optimized Computer Vision Applications With Delphi">
            <a:extLst>
              <a:ext uri="{FF2B5EF4-FFF2-40B4-BE49-F238E27FC236}">
                <a16:creationId xmlns:a16="http://schemas.microsoft.com/office/drawing/2014/main" id="{A4B4BC6C-E027-25C6-DE25-B8C518C48B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1550" y="5626531"/>
            <a:ext cx="4827602" cy="2807891"/>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27F8F7EE-30C3-5D51-F349-608AC0D6DB78}"/>
              </a:ext>
            </a:extLst>
          </p:cNvPr>
          <p:cNvPicPr>
            <a:picLocks noChangeAspect="1"/>
          </p:cNvPicPr>
          <p:nvPr/>
        </p:nvPicPr>
        <p:blipFill>
          <a:blip r:embed="rId8"/>
          <a:stretch>
            <a:fillRect/>
          </a:stretch>
        </p:blipFill>
        <p:spPr>
          <a:xfrm>
            <a:off x="9601200" y="2650233"/>
            <a:ext cx="3296110" cy="2076740"/>
          </a:xfrm>
          <a:prstGeom prst="rect">
            <a:avLst/>
          </a:prstGeom>
        </p:spPr>
      </p:pic>
    </p:spTree>
    <p:extLst>
      <p:ext uri="{BB962C8B-B14F-4D97-AF65-F5344CB8AC3E}">
        <p14:creationId xmlns:p14="http://schemas.microsoft.com/office/powerpoint/2010/main" val="864876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5711D-9B46-A2A7-5D51-E0A32306DF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0B39DB-839B-BDDC-2360-5D69F183E72C}"/>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B8B04FAD-E305-7C14-DE75-65E4AAFAE660}"/>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29CC8A68-DBF7-4B41-1C0D-276AC6E7FF27}"/>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OPEN CV </a:t>
            </a:r>
            <a:r>
              <a:rPr lang="vi-VN" sz="4000" b="1" dirty="0">
                <a:solidFill>
                  <a:srgbClr val="FF6600"/>
                </a:solidFill>
                <a:latin typeface="Arial"/>
                <a:cs typeface="Arial"/>
              </a:rPr>
              <a:t>LÀ GÌ</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53587CED-4253-4DDF-0452-FE7CB96EFE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1026" name="Picture 2" descr="OpenCV.org - Edge AI and Vision Alliance">
            <a:extLst>
              <a:ext uri="{FF2B5EF4-FFF2-40B4-BE49-F238E27FC236}">
                <a16:creationId xmlns:a16="http://schemas.microsoft.com/office/drawing/2014/main" id="{77729EEF-8994-208A-4136-5E871483DB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813" y="2658282"/>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5" name="Hộp Văn bản 4">
            <a:extLst>
              <a:ext uri="{FF2B5EF4-FFF2-40B4-BE49-F238E27FC236}">
                <a16:creationId xmlns:a16="http://schemas.microsoft.com/office/drawing/2014/main" id="{FCF068A8-8898-F951-B553-C70CB82FDE4E}"/>
              </a:ext>
            </a:extLst>
          </p:cNvPr>
          <p:cNvSpPr txBox="1"/>
          <p:nvPr/>
        </p:nvSpPr>
        <p:spPr>
          <a:xfrm>
            <a:off x="1219200" y="2324729"/>
            <a:ext cx="7563310" cy="1631216"/>
          </a:xfrm>
          <a:prstGeom prst="rect">
            <a:avLst/>
          </a:prstGeom>
          <a:noFill/>
        </p:spPr>
        <p:txBody>
          <a:bodyPr wrap="square">
            <a:spAutoFit/>
          </a:bodyPr>
          <a:lstStyle/>
          <a:p>
            <a:pPr algn="just">
              <a:buNone/>
            </a:pPr>
            <a:r>
              <a:rPr lang="vi-VN" sz="2000" dirty="0" err="1">
                <a:latin typeface="Times New Roman" panose="02020603050405020304" pitchFamily="18" charset="0"/>
                <a:cs typeface="Times New Roman" panose="02020603050405020304" pitchFamily="18" charset="0"/>
              </a:rPr>
              <a:t>OpenCV</a:t>
            </a:r>
            <a:r>
              <a:rPr lang="vi-VN" sz="2000" dirty="0">
                <a:latin typeface="Times New Roman" panose="02020603050405020304" pitchFamily="18" charset="0"/>
                <a:cs typeface="Times New Roman" panose="02020603050405020304" pitchFamily="18" charset="0"/>
              </a:rPr>
              <a:t> là gì?</a:t>
            </a:r>
          </a:p>
          <a:p>
            <a:pPr lvl="1" algn="just">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Thư viện mã nguồn mở dành cho xử lý ảnh và thị giác máy tính.</a:t>
            </a:r>
          </a:p>
          <a:p>
            <a:pPr lvl="1" algn="just">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Hỗ trợ đa nền tảng (Windows, </a:t>
            </a:r>
            <a:r>
              <a:rPr lang="vi-VN" sz="2000" dirty="0" err="1">
                <a:latin typeface="Times New Roman" panose="02020603050405020304" pitchFamily="18" charset="0"/>
                <a:cs typeface="Times New Roman" panose="02020603050405020304" pitchFamily="18" charset="0"/>
              </a:rPr>
              <a:t>macOS</a:t>
            </a:r>
            <a:r>
              <a:rPr lang="vi-VN" sz="2000" dirty="0">
                <a:latin typeface="Times New Roman" panose="02020603050405020304" pitchFamily="18" charset="0"/>
                <a:cs typeface="Times New Roman" panose="02020603050405020304" pitchFamily="18" charset="0"/>
              </a:rPr>
              <a:t>, </a:t>
            </a:r>
            <a:r>
              <a:rPr lang="vi-VN" sz="2000" dirty="0" err="1">
                <a:latin typeface="Times New Roman" panose="02020603050405020304" pitchFamily="18" charset="0"/>
                <a:cs typeface="Times New Roman" panose="02020603050405020304" pitchFamily="18" charset="0"/>
              </a:rPr>
              <a:t>Linux</a:t>
            </a:r>
            <a:r>
              <a:rPr lang="vi-VN" sz="2000" dirty="0">
                <a:latin typeface="Times New Roman" panose="02020603050405020304" pitchFamily="18" charset="0"/>
                <a:cs typeface="Times New Roman" panose="02020603050405020304" pitchFamily="18" charset="0"/>
              </a:rPr>
              <a:t>).</a:t>
            </a:r>
          </a:p>
          <a:p>
            <a:pPr lvl="1" algn="just">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Tương thích tốt với </a:t>
            </a:r>
            <a:r>
              <a:rPr lang="vi-VN" sz="2000" dirty="0" err="1">
                <a:latin typeface="Times New Roman" panose="02020603050405020304" pitchFamily="18" charset="0"/>
                <a:cs typeface="Times New Roman" panose="02020603050405020304" pitchFamily="18" charset="0"/>
              </a:rPr>
              <a:t>Python</a:t>
            </a:r>
            <a:r>
              <a:rPr lang="vi-VN" sz="2000" dirty="0">
                <a:latin typeface="Times New Roman" panose="02020603050405020304" pitchFamily="18" charset="0"/>
                <a:cs typeface="Times New Roman" panose="02020603050405020304" pitchFamily="18" charset="0"/>
              </a:rPr>
              <a:t> – dễ học, dễ triển khai.</a:t>
            </a:r>
          </a:p>
          <a:p>
            <a:pPr lvl="1" algn="just"/>
            <a:endParaRPr lang="vi-VN" sz="2000" dirty="0">
              <a:latin typeface="Times New Roman" panose="02020603050405020304" pitchFamily="18" charset="0"/>
              <a:cs typeface="Times New Roman" panose="02020603050405020304" pitchFamily="18" charset="0"/>
            </a:endParaRPr>
          </a:p>
        </p:txBody>
      </p:sp>
      <p:sp>
        <p:nvSpPr>
          <p:cNvPr id="8" name="Hộp Văn bản 7">
            <a:extLst>
              <a:ext uri="{FF2B5EF4-FFF2-40B4-BE49-F238E27FC236}">
                <a16:creationId xmlns:a16="http://schemas.microsoft.com/office/drawing/2014/main" id="{C4A436AE-0BD4-57A1-9C35-D79646AAD0CE}"/>
              </a:ext>
            </a:extLst>
          </p:cNvPr>
          <p:cNvSpPr txBox="1"/>
          <p:nvPr/>
        </p:nvSpPr>
        <p:spPr>
          <a:xfrm>
            <a:off x="1219200" y="3955945"/>
            <a:ext cx="7239000" cy="1015663"/>
          </a:xfrm>
          <a:prstGeom prst="rect">
            <a:avLst/>
          </a:prstGeom>
          <a:noFill/>
        </p:spPr>
        <p:txBody>
          <a:bodyPr wrap="square">
            <a:spAutoFit/>
          </a:bodyPr>
          <a:lstStyle/>
          <a:p>
            <a:pPr algn="just"/>
            <a:r>
              <a:rPr lang="vi-VN" sz="2000" b="0" i="0" dirty="0">
                <a:solidFill>
                  <a:srgbClr val="000000"/>
                </a:solidFill>
                <a:effectLst/>
                <a:latin typeface="Times New Roman" panose="02020603050405020304" pitchFamily="18" charset="0"/>
                <a:cs typeface="Times New Roman" panose="02020603050405020304" pitchFamily="18" charset="0"/>
              </a:rPr>
              <a:t>      Thư viện có hơn 2500 thuật toán được tối ưu hóa, bao gồm một bộ toàn diện các thuật toán học máy tính và thị giác máy tính cổ điển và hiện đại.</a:t>
            </a:r>
            <a:endParaRPr lang="vi-VN" sz="2000" dirty="0">
              <a:latin typeface="Times New Roman" panose="02020603050405020304" pitchFamily="18" charset="0"/>
              <a:cs typeface="Times New Roman" panose="02020603050405020304" pitchFamily="18" charset="0"/>
            </a:endParaRPr>
          </a:p>
        </p:txBody>
      </p:sp>
      <p:pic>
        <p:nvPicPr>
          <p:cNvPr id="10" name="Hình ảnh 9">
            <a:extLst>
              <a:ext uri="{FF2B5EF4-FFF2-40B4-BE49-F238E27FC236}">
                <a16:creationId xmlns:a16="http://schemas.microsoft.com/office/drawing/2014/main" id="{5535CA98-A1C3-0BBC-CFF5-684EDE32E77D}"/>
              </a:ext>
            </a:extLst>
          </p:cNvPr>
          <p:cNvPicPr>
            <a:picLocks noChangeAspect="1"/>
          </p:cNvPicPr>
          <p:nvPr/>
        </p:nvPicPr>
        <p:blipFill>
          <a:blip r:embed="rId7"/>
          <a:stretch>
            <a:fillRect/>
          </a:stretch>
        </p:blipFill>
        <p:spPr>
          <a:xfrm>
            <a:off x="6305664" y="6504879"/>
            <a:ext cx="4953691" cy="1819529"/>
          </a:xfrm>
          <a:prstGeom prst="rect">
            <a:avLst/>
          </a:prstGeom>
        </p:spPr>
      </p:pic>
    </p:spTree>
    <p:extLst>
      <p:ext uri="{BB962C8B-B14F-4D97-AF65-F5344CB8AC3E}">
        <p14:creationId xmlns:p14="http://schemas.microsoft.com/office/powerpoint/2010/main" val="288316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89471-2F33-74F9-5EFB-4D4CCB115B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FC9898-70BE-E1F9-20D7-FDD5725109F2}"/>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BD53CEA-94B9-FB67-8084-F5DE6316CA63}"/>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1015372E-B959-DD68-558B-24B5F7B4D07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ỨNG DỤNG CỦA OPENCV</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E6845392-04A2-2B9E-D923-86C4536A68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Hộp Văn bản 4">
            <a:extLst>
              <a:ext uri="{FF2B5EF4-FFF2-40B4-BE49-F238E27FC236}">
                <a16:creationId xmlns:a16="http://schemas.microsoft.com/office/drawing/2014/main" id="{FF124596-9142-FD70-D0DD-3A8A587727CD}"/>
              </a:ext>
            </a:extLst>
          </p:cNvPr>
          <p:cNvSpPr txBox="1"/>
          <p:nvPr/>
        </p:nvSpPr>
        <p:spPr>
          <a:xfrm>
            <a:off x="685800" y="2841249"/>
            <a:ext cx="6858000" cy="4708981"/>
          </a:xfrm>
          <a:prstGeom prst="rect">
            <a:avLst/>
          </a:prstGeom>
          <a:noFill/>
        </p:spPr>
        <p:txBody>
          <a:bodyPr wrap="square">
            <a:spAutoFit/>
          </a:bodyPr>
          <a:lstStyle/>
          <a:p>
            <a:pPr algn="just">
              <a:buNone/>
            </a:pPr>
            <a:r>
              <a:rPr lang="vi-VN" sz="2000" dirty="0"/>
              <a:t>1. Nhận dạng khuôn mặt (</a:t>
            </a:r>
            <a:r>
              <a:rPr lang="vi-VN" sz="2000" dirty="0" err="1"/>
              <a:t>Face</a:t>
            </a:r>
            <a:r>
              <a:rPr lang="vi-VN" sz="2000" dirty="0"/>
              <a:t> </a:t>
            </a:r>
            <a:r>
              <a:rPr lang="vi-VN" sz="2000" dirty="0" err="1"/>
              <a:t>Detection</a:t>
            </a:r>
            <a:r>
              <a:rPr lang="vi-VN" sz="2000" dirty="0"/>
              <a:t>)</a:t>
            </a:r>
          </a:p>
          <a:p>
            <a:pPr marL="342900" indent="-342900" algn="just">
              <a:buFont typeface="Arial" panose="020B0604020202020204" pitchFamily="34" charset="0"/>
              <a:buChar char="•"/>
            </a:pPr>
            <a:r>
              <a:rPr lang="vi-VN" sz="2000" dirty="0"/>
              <a:t>Sử dụng trong điện thoại, </a:t>
            </a:r>
            <a:r>
              <a:rPr lang="vi-VN" sz="2000" dirty="0" err="1"/>
              <a:t>camera</a:t>
            </a:r>
            <a:r>
              <a:rPr lang="vi-VN" sz="2000" dirty="0"/>
              <a:t> an ninh, điểm danh bằng AI.</a:t>
            </a:r>
          </a:p>
          <a:p>
            <a:pPr marL="342900" indent="-342900" algn="just">
              <a:buFont typeface="Arial" panose="020B0604020202020204" pitchFamily="34" charset="0"/>
              <a:buChar char="•"/>
            </a:pPr>
            <a:r>
              <a:rPr lang="vi-VN" sz="2000" dirty="0"/>
              <a:t>Kết hợp với học sâu để nhận diện danh tính.</a:t>
            </a:r>
          </a:p>
          <a:p>
            <a:pPr marL="342900" indent="-342900" algn="just">
              <a:buFont typeface="Arial" panose="020B0604020202020204" pitchFamily="34" charset="0"/>
              <a:buChar char="•"/>
            </a:pPr>
            <a:endParaRPr lang="vi-VN" sz="2000" dirty="0"/>
          </a:p>
          <a:p>
            <a:pPr algn="just">
              <a:buNone/>
            </a:pPr>
            <a:r>
              <a:rPr lang="vi-VN" sz="2000" dirty="0"/>
              <a:t>2. Xe tự lái (</a:t>
            </a:r>
            <a:r>
              <a:rPr lang="vi-VN" sz="2000" dirty="0" err="1"/>
              <a:t>Self-Driving</a:t>
            </a:r>
            <a:r>
              <a:rPr lang="vi-VN" sz="2000" dirty="0"/>
              <a:t> </a:t>
            </a:r>
            <a:r>
              <a:rPr lang="vi-VN" sz="2000" dirty="0" err="1"/>
              <a:t>Cars</a:t>
            </a:r>
            <a:r>
              <a:rPr lang="vi-VN" sz="2000" dirty="0"/>
              <a:t>)</a:t>
            </a:r>
          </a:p>
          <a:p>
            <a:pPr marL="342900" indent="-342900" algn="just">
              <a:buFont typeface="Arial" panose="020B0604020202020204" pitchFamily="34" charset="0"/>
              <a:buChar char="•"/>
            </a:pPr>
            <a:r>
              <a:rPr lang="vi-VN" sz="2000" dirty="0"/>
              <a:t>Phát hiện vạch đường, phương tiện, người đi bộ, đèn giao thông.</a:t>
            </a:r>
          </a:p>
          <a:p>
            <a:pPr marL="342900" indent="-342900" algn="just">
              <a:buFont typeface="Arial" panose="020B0604020202020204" pitchFamily="34" charset="0"/>
              <a:buChar char="•"/>
            </a:pPr>
            <a:r>
              <a:rPr lang="vi-VN" sz="2000" dirty="0" err="1"/>
              <a:t>OpenCV</a:t>
            </a:r>
            <a:r>
              <a:rPr lang="vi-VN" sz="2000" dirty="0"/>
              <a:t> xử lý hình ảnh </a:t>
            </a:r>
            <a:r>
              <a:rPr lang="vi-VN" sz="2000" dirty="0" err="1"/>
              <a:t>camera</a:t>
            </a:r>
            <a:r>
              <a:rPr lang="vi-VN" sz="2000" dirty="0"/>
              <a:t> thời gian thực.</a:t>
            </a:r>
          </a:p>
          <a:p>
            <a:pPr algn="just"/>
            <a:endParaRPr lang="vi-VN" sz="2000" dirty="0"/>
          </a:p>
          <a:p>
            <a:pPr algn="just">
              <a:buNone/>
            </a:pPr>
            <a:r>
              <a:rPr lang="vi-VN" sz="2000" dirty="0"/>
              <a:t>3. Y tế và chẩn đoán hình ảnh</a:t>
            </a:r>
          </a:p>
          <a:p>
            <a:pPr marL="342900" indent="-342900" algn="just">
              <a:buFont typeface="Arial" panose="020B0604020202020204" pitchFamily="34" charset="0"/>
              <a:buChar char="•"/>
            </a:pPr>
            <a:r>
              <a:rPr lang="vi-VN" sz="2000" dirty="0"/>
              <a:t>Phân tích ảnh X-quang, CT, MRI.</a:t>
            </a:r>
          </a:p>
          <a:p>
            <a:pPr marL="342900" indent="-342900" algn="just">
              <a:buFont typeface="Arial" panose="020B0604020202020204" pitchFamily="34" charset="0"/>
              <a:buChar char="•"/>
            </a:pPr>
            <a:r>
              <a:rPr lang="vi-VN" sz="2000" dirty="0"/>
              <a:t>Phát hiện vùng tổn thương, đánh dấu khối u.</a:t>
            </a:r>
          </a:p>
          <a:p>
            <a:pPr algn="just"/>
            <a:endParaRPr lang="vi-VN" sz="2000" dirty="0"/>
          </a:p>
          <a:p>
            <a:pPr algn="just"/>
            <a:r>
              <a:rPr lang="vi-VN" sz="2000" dirty="0"/>
              <a:t>- Và nhiều ứng dụng khác nữa</a:t>
            </a:r>
          </a:p>
        </p:txBody>
      </p:sp>
      <p:pic>
        <p:nvPicPr>
          <p:cNvPr id="2050" name="Picture 2" descr="Face Detection+recognition : 8 Steps (with Pictures) - Instructables">
            <a:extLst>
              <a:ext uri="{FF2B5EF4-FFF2-40B4-BE49-F238E27FC236}">
                <a16:creationId xmlns:a16="http://schemas.microsoft.com/office/drawing/2014/main" id="{011F1329-EC40-684F-3656-8A2FF5F8E5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0600" y="2512968"/>
            <a:ext cx="3429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F1488F8-2064-8ADC-EAA7-884575DA22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80290" y="5763569"/>
            <a:ext cx="5375861" cy="30194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hát hiện khối u não bằng FastAI và OpenCV | của Gayathri Shrikanth &amp; Sanika Mhadgut | Trung bình">
            <a:extLst>
              <a:ext uri="{FF2B5EF4-FFF2-40B4-BE49-F238E27FC236}">
                <a16:creationId xmlns:a16="http://schemas.microsoft.com/office/drawing/2014/main" id="{F659BC31-F120-7C42-C250-C07A8078AF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63600" y="3467100"/>
            <a:ext cx="3171825" cy="380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92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F48FE-7DBD-3413-2EA3-6768BEBA5B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DC2329-C372-BE90-B3CD-2572FB5ACA64}"/>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54A17BFA-7A41-9B23-D833-72BB6C2AC8E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89A9697-E97C-D542-C3B3-6EF5086B5F39}"/>
              </a:ext>
            </a:extLst>
          </p:cNvPr>
          <p:cNvSpPr txBox="1"/>
          <p:nvPr/>
        </p:nvSpPr>
        <p:spPr>
          <a:xfrm>
            <a:off x="496824" y="764717"/>
            <a:ext cx="13280136" cy="707886"/>
          </a:xfrm>
          <a:prstGeom prst="rect">
            <a:avLst/>
          </a:prstGeom>
          <a:noFill/>
        </p:spPr>
        <p:txBody>
          <a:bodyPr wrap="square" rtlCol="0">
            <a:spAutoFit/>
          </a:bodyPr>
          <a:lstStyle/>
          <a:p>
            <a:r>
              <a:rPr lang="fr-FR" sz="4000" b="1" dirty="0">
                <a:solidFill>
                  <a:srgbClr val="F37423"/>
                </a:solidFill>
                <a:latin typeface="Times New Roman" panose="02020603050405020304" pitchFamily="18" charset="0"/>
                <a:cs typeface="Times New Roman" panose="02020603050405020304" pitchFamily="18" charset="0"/>
              </a:rPr>
              <a:t>PHÂN VÙNG ẢNH (IMAGE SEGMENTATION)</a:t>
            </a:r>
          </a:p>
        </p:txBody>
      </p:sp>
      <p:pic>
        <p:nvPicPr>
          <p:cNvPr id="208" name="Picture 207" descr="Dai Nam [PPT] Template 15.png">
            <a:extLst>
              <a:ext uri="{FF2B5EF4-FFF2-40B4-BE49-F238E27FC236}">
                <a16:creationId xmlns:a16="http://schemas.microsoft.com/office/drawing/2014/main" id="{8E301CDC-C963-4CCA-A3DA-D2378F7244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Hộp Văn bản 4">
            <a:extLst>
              <a:ext uri="{FF2B5EF4-FFF2-40B4-BE49-F238E27FC236}">
                <a16:creationId xmlns:a16="http://schemas.microsoft.com/office/drawing/2014/main" id="{B6896E91-503A-88F9-4DEE-D26D9E2E238D}"/>
              </a:ext>
            </a:extLst>
          </p:cNvPr>
          <p:cNvSpPr txBox="1"/>
          <p:nvPr/>
        </p:nvSpPr>
        <p:spPr>
          <a:xfrm>
            <a:off x="838200" y="2605126"/>
            <a:ext cx="6858000" cy="1631216"/>
          </a:xfrm>
          <a:prstGeom prst="rect">
            <a:avLst/>
          </a:prstGeom>
          <a:noFill/>
        </p:spPr>
        <p:txBody>
          <a:bodyPr wrap="square">
            <a:spAutoFit/>
          </a:bodyPr>
          <a:lstStyle/>
          <a:p>
            <a:pPr>
              <a:buNone/>
            </a:pPr>
            <a:r>
              <a:rPr lang="vi-VN" sz="2000" dirty="0">
                <a:latin typeface="Times New Roman" panose="02020603050405020304" pitchFamily="18" charset="0"/>
                <a:cs typeface="Times New Roman" panose="02020603050405020304" pitchFamily="18" charset="0"/>
              </a:rPr>
              <a:t>Mục tiêu của phân vùng ảnh là gì?</a:t>
            </a:r>
          </a:p>
          <a:p>
            <a:pPr marL="342900" indent="-342900">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Chia ảnh thành các vùng riêng biệt dựa trên đặc điểm như màu sắc, độ sáng, kết cấu...</a:t>
            </a:r>
          </a:p>
          <a:p>
            <a:pPr marL="342900" indent="-342900">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Giúp tách biệt và hiểu rõ từng vùng đối tượng trong ảnh – ví dụ như vật thể và nền.</a:t>
            </a:r>
          </a:p>
        </p:txBody>
      </p:sp>
      <p:pic>
        <p:nvPicPr>
          <p:cNvPr id="6" name="Hình ảnh 5">
            <a:extLst>
              <a:ext uri="{FF2B5EF4-FFF2-40B4-BE49-F238E27FC236}">
                <a16:creationId xmlns:a16="http://schemas.microsoft.com/office/drawing/2014/main" id="{D7F8C005-BB46-684A-0FBD-745E282FE460}"/>
              </a:ext>
            </a:extLst>
          </p:cNvPr>
          <p:cNvPicPr>
            <a:picLocks noChangeAspect="1"/>
          </p:cNvPicPr>
          <p:nvPr/>
        </p:nvPicPr>
        <p:blipFill>
          <a:blip r:embed="rId6"/>
          <a:stretch>
            <a:fillRect/>
          </a:stretch>
        </p:blipFill>
        <p:spPr>
          <a:xfrm>
            <a:off x="11658600" y="5696318"/>
            <a:ext cx="5282818" cy="3144049"/>
          </a:xfrm>
          <a:prstGeom prst="rect">
            <a:avLst/>
          </a:prstGeom>
        </p:spPr>
      </p:pic>
      <p:pic>
        <p:nvPicPr>
          <p:cNvPr id="8" name="Hình ảnh 7">
            <a:extLst>
              <a:ext uri="{FF2B5EF4-FFF2-40B4-BE49-F238E27FC236}">
                <a16:creationId xmlns:a16="http://schemas.microsoft.com/office/drawing/2014/main" id="{CE61A28A-9213-8E19-FE28-B2DBD69652E2}"/>
              </a:ext>
            </a:extLst>
          </p:cNvPr>
          <p:cNvPicPr>
            <a:picLocks noChangeAspect="1"/>
          </p:cNvPicPr>
          <p:nvPr/>
        </p:nvPicPr>
        <p:blipFill>
          <a:blip r:embed="rId7"/>
          <a:stretch>
            <a:fillRect/>
          </a:stretch>
        </p:blipFill>
        <p:spPr>
          <a:xfrm>
            <a:off x="9575609" y="1910594"/>
            <a:ext cx="4724400" cy="3176519"/>
          </a:xfrm>
          <a:prstGeom prst="rect">
            <a:avLst/>
          </a:prstGeom>
        </p:spPr>
      </p:pic>
      <p:pic>
        <p:nvPicPr>
          <p:cNvPr id="10" name="Hình ảnh 9">
            <a:extLst>
              <a:ext uri="{FF2B5EF4-FFF2-40B4-BE49-F238E27FC236}">
                <a16:creationId xmlns:a16="http://schemas.microsoft.com/office/drawing/2014/main" id="{847D3FD0-4939-C077-47E1-60FC74495FAF}"/>
              </a:ext>
            </a:extLst>
          </p:cNvPr>
          <p:cNvPicPr>
            <a:picLocks noChangeAspect="1"/>
          </p:cNvPicPr>
          <p:nvPr/>
        </p:nvPicPr>
        <p:blipFill>
          <a:blip r:embed="rId8"/>
          <a:stretch>
            <a:fillRect/>
          </a:stretch>
        </p:blipFill>
        <p:spPr>
          <a:xfrm>
            <a:off x="799621" y="5076917"/>
            <a:ext cx="6311513" cy="3734458"/>
          </a:xfrm>
          <a:prstGeom prst="rect">
            <a:avLst/>
          </a:prstGeom>
        </p:spPr>
      </p:pic>
      <p:pic>
        <p:nvPicPr>
          <p:cNvPr id="7" name="Hình ảnh 6">
            <a:extLst>
              <a:ext uri="{FF2B5EF4-FFF2-40B4-BE49-F238E27FC236}">
                <a16:creationId xmlns:a16="http://schemas.microsoft.com/office/drawing/2014/main" id="{B4E2A590-0004-3FC9-3CF5-1837312C4865}"/>
              </a:ext>
            </a:extLst>
          </p:cNvPr>
          <p:cNvPicPr>
            <a:picLocks noChangeAspect="1"/>
          </p:cNvPicPr>
          <p:nvPr/>
        </p:nvPicPr>
        <p:blipFill>
          <a:blip r:embed="rId9"/>
          <a:stretch>
            <a:fillRect/>
          </a:stretch>
        </p:blipFill>
        <p:spPr>
          <a:xfrm>
            <a:off x="7436862" y="5812138"/>
            <a:ext cx="3835908" cy="23095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0307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9DBEB-508A-16FE-BF0E-6053D9BCE05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79929A-1CEF-19B5-30CB-EFDBC9F0F0D2}"/>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AB708645-A2FE-7132-6655-25786167B9E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C05E95AE-3120-E113-B002-808698EF7E09}"/>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Times New Roman" panose="02020603050405020304" pitchFamily="18" charset="0"/>
                <a:cs typeface="Times New Roman" panose="02020603050405020304" pitchFamily="18" charset="0"/>
              </a:rPr>
              <a:t>NHẬN DẠNG HÌNH ẢNH</a:t>
            </a:r>
            <a:endParaRPr lang="fr-FR" sz="4000" b="1" dirty="0">
              <a:solidFill>
                <a:srgbClr val="F37423"/>
              </a:solidFill>
              <a:latin typeface="Times New Roman" panose="02020603050405020304" pitchFamily="18" charset="0"/>
              <a:cs typeface="Times New Roman" panose="02020603050405020304" pitchFamily="18" charset="0"/>
            </a:endParaRPr>
          </a:p>
        </p:txBody>
      </p:sp>
      <p:pic>
        <p:nvPicPr>
          <p:cNvPr id="208" name="Picture 207" descr="Dai Nam [PPT] Template 15.png">
            <a:extLst>
              <a:ext uri="{FF2B5EF4-FFF2-40B4-BE49-F238E27FC236}">
                <a16:creationId xmlns:a16="http://schemas.microsoft.com/office/drawing/2014/main" id="{D1FCB1FA-7A7A-4631-A1F7-C2413E3159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Hộp Văn bản 4">
            <a:extLst>
              <a:ext uri="{FF2B5EF4-FFF2-40B4-BE49-F238E27FC236}">
                <a16:creationId xmlns:a16="http://schemas.microsoft.com/office/drawing/2014/main" id="{DBA302F4-098D-3409-4ED0-E3ECF405CF09}"/>
              </a:ext>
            </a:extLst>
          </p:cNvPr>
          <p:cNvSpPr txBox="1"/>
          <p:nvPr/>
        </p:nvSpPr>
        <p:spPr>
          <a:xfrm>
            <a:off x="838200" y="2605126"/>
            <a:ext cx="6858000" cy="1631216"/>
          </a:xfrm>
          <a:prstGeom prst="rect">
            <a:avLst/>
          </a:prstGeom>
          <a:noFill/>
        </p:spPr>
        <p:txBody>
          <a:bodyPr wrap="square">
            <a:spAutoFit/>
          </a:bodyPr>
          <a:lstStyle/>
          <a:p>
            <a:pPr algn="just">
              <a:buNone/>
            </a:pPr>
            <a:r>
              <a:rPr lang="vi-VN" sz="2000" dirty="0">
                <a:latin typeface="Times New Roman" panose="02020603050405020304" pitchFamily="18" charset="0"/>
                <a:cs typeface="Times New Roman" panose="02020603050405020304" pitchFamily="18" charset="0"/>
              </a:rPr>
              <a:t>Khái niệm chung</a:t>
            </a:r>
          </a:p>
          <a:p>
            <a:pPr marL="342900" indent="-342900" algn="just">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Nhận dạng (</a:t>
            </a:r>
            <a:r>
              <a:rPr lang="vi-VN" sz="2000" dirty="0" err="1">
                <a:latin typeface="Times New Roman" panose="02020603050405020304" pitchFamily="18" charset="0"/>
                <a:cs typeface="Times New Roman" panose="02020603050405020304" pitchFamily="18" charset="0"/>
              </a:rPr>
              <a:t>Detection</a:t>
            </a:r>
            <a:r>
              <a:rPr lang="vi-VN" sz="2000" dirty="0">
                <a:latin typeface="Times New Roman" panose="02020603050405020304" pitchFamily="18" charset="0"/>
                <a:cs typeface="Times New Roman" panose="02020603050405020304" pitchFamily="18" charset="0"/>
              </a:rPr>
              <a:t>) là quá trình xác định và định vị các đối tượng cụ thể trong ảnh.</a:t>
            </a:r>
          </a:p>
          <a:p>
            <a:pPr marL="342900" indent="-342900" algn="just">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Trong </a:t>
            </a:r>
            <a:r>
              <a:rPr lang="vi-VN" sz="2000" dirty="0" err="1">
                <a:latin typeface="Times New Roman" panose="02020603050405020304" pitchFamily="18" charset="0"/>
                <a:cs typeface="Times New Roman" panose="02020603050405020304" pitchFamily="18" charset="0"/>
              </a:rPr>
              <a:t>OpenCV</a:t>
            </a:r>
            <a:r>
              <a:rPr lang="vi-VN" sz="2000" dirty="0">
                <a:latin typeface="Times New Roman" panose="02020603050405020304" pitchFamily="18" charset="0"/>
                <a:cs typeface="Times New Roman" panose="02020603050405020304" pitchFamily="18" charset="0"/>
              </a:rPr>
              <a:t>, nhận dạng có thể áp dụng cho nhiều loại đối tượng như: hình tròn, khuôn mặt, cạnh, màu sắc, văn bản, </a:t>
            </a:r>
            <a:r>
              <a:rPr lang="vi-VN" sz="2000" dirty="0" err="1">
                <a:latin typeface="Times New Roman" panose="02020603050405020304" pitchFamily="18" charset="0"/>
                <a:cs typeface="Times New Roman" panose="02020603050405020304" pitchFamily="18" charset="0"/>
              </a:rPr>
              <a:t>v.v</a:t>
            </a:r>
            <a:r>
              <a:rPr lang="vi-VN" sz="2000" dirty="0">
                <a:latin typeface="Times New Roman" panose="02020603050405020304" pitchFamily="18" charset="0"/>
                <a:cs typeface="Times New Roman" panose="02020603050405020304" pitchFamily="18" charset="0"/>
              </a:rPr>
              <a:t>.</a:t>
            </a:r>
          </a:p>
        </p:txBody>
      </p:sp>
      <p:pic>
        <p:nvPicPr>
          <p:cNvPr id="7" name="Hình ảnh 6">
            <a:extLst>
              <a:ext uri="{FF2B5EF4-FFF2-40B4-BE49-F238E27FC236}">
                <a16:creationId xmlns:a16="http://schemas.microsoft.com/office/drawing/2014/main" id="{E87B95B8-6298-7605-A15B-01A7DD327B7B}"/>
              </a:ext>
            </a:extLst>
          </p:cNvPr>
          <p:cNvPicPr>
            <a:picLocks noChangeAspect="1"/>
          </p:cNvPicPr>
          <p:nvPr/>
        </p:nvPicPr>
        <p:blipFill>
          <a:blip r:embed="rId6"/>
          <a:stretch>
            <a:fillRect/>
          </a:stretch>
        </p:blipFill>
        <p:spPr>
          <a:xfrm>
            <a:off x="2362200" y="4862293"/>
            <a:ext cx="3934460" cy="40196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Hình ảnh 10">
            <a:extLst>
              <a:ext uri="{FF2B5EF4-FFF2-40B4-BE49-F238E27FC236}">
                <a16:creationId xmlns:a16="http://schemas.microsoft.com/office/drawing/2014/main" id="{BF6AF202-12EB-76BF-A6C6-618DF7C4AB77}"/>
              </a:ext>
            </a:extLst>
          </p:cNvPr>
          <p:cNvPicPr>
            <a:picLocks noChangeAspect="1"/>
          </p:cNvPicPr>
          <p:nvPr/>
        </p:nvPicPr>
        <p:blipFill>
          <a:blip r:embed="rId7"/>
          <a:stretch>
            <a:fillRect/>
          </a:stretch>
        </p:blipFill>
        <p:spPr>
          <a:xfrm>
            <a:off x="8382000" y="4705261"/>
            <a:ext cx="4301685" cy="4411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5440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2B791-E8F6-B52E-7689-5A4BB9AAF6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872E54-2232-B726-534B-FDFED070230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F0D3E5AB-938D-AC11-698F-C590D9A63BE1}"/>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426ED077-C2D6-E4A8-9B00-6634481DC5B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Times New Roman" panose="02020603050405020304" pitchFamily="18" charset="0"/>
                <a:cs typeface="Times New Roman" panose="02020603050405020304" pitchFamily="18" charset="0"/>
              </a:rPr>
              <a:t>PHÁT HIỆN BIÊN</a:t>
            </a:r>
            <a:endParaRPr lang="fr-FR" sz="4000" b="1" dirty="0">
              <a:solidFill>
                <a:srgbClr val="F37423"/>
              </a:solidFill>
              <a:latin typeface="Times New Roman" panose="02020603050405020304" pitchFamily="18" charset="0"/>
              <a:cs typeface="Times New Roman" panose="02020603050405020304" pitchFamily="18" charset="0"/>
            </a:endParaRPr>
          </a:p>
        </p:txBody>
      </p:sp>
      <p:pic>
        <p:nvPicPr>
          <p:cNvPr id="208" name="Picture 207" descr="Dai Nam [PPT] Template 15.png">
            <a:extLst>
              <a:ext uri="{FF2B5EF4-FFF2-40B4-BE49-F238E27FC236}">
                <a16:creationId xmlns:a16="http://schemas.microsoft.com/office/drawing/2014/main" id="{23065751-2E1C-707E-747C-70D131308D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Hộp Văn bản 4">
            <a:extLst>
              <a:ext uri="{FF2B5EF4-FFF2-40B4-BE49-F238E27FC236}">
                <a16:creationId xmlns:a16="http://schemas.microsoft.com/office/drawing/2014/main" id="{4699C4F0-3FA1-CCDC-CFD6-F10E5293A643}"/>
              </a:ext>
            </a:extLst>
          </p:cNvPr>
          <p:cNvSpPr txBox="1"/>
          <p:nvPr/>
        </p:nvSpPr>
        <p:spPr>
          <a:xfrm>
            <a:off x="1003479" y="2416165"/>
            <a:ext cx="6858000" cy="1015663"/>
          </a:xfrm>
          <a:prstGeom prst="rect">
            <a:avLst/>
          </a:prstGeom>
          <a:noFill/>
        </p:spPr>
        <p:txBody>
          <a:bodyPr wrap="square">
            <a:spAutoFit/>
          </a:bodyPr>
          <a:lstStyle/>
          <a:p>
            <a:pPr algn="just">
              <a:buNone/>
            </a:pPr>
            <a:r>
              <a:rPr lang="vi-VN" sz="2000" dirty="0">
                <a:latin typeface="Times New Roman" panose="02020603050405020304" pitchFamily="18" charset="0"/>
                <a:cs typeface="Times New Roman" panose="02020603050405020304" pitchFamily="18" charset="0"/>
              </a:rPr>
              <a:t>Phát hiện biên là kỹ thuật dùng để xác định các ranh giới (viền) của vật thể trong ảnh — nơi có sự thay đổi đột ngột về độ sáng (</a:t>
            </a:r>
            <a:r>
              <a:rPr lang="vi-VN" sz="2000" dirty="0" err="1">
                <a:latin typeface="Times New Roman" panose="02020603050405020304" pitchFamily="18" charset="0"/>
                <a:cs typeface="Times New Roman" panose="02020603050405020304" pitchFamily="18" charset="0"/>
              </a:rPr>
              <a:t>intensity</a:t>
            </a:r>
            <a:r>
              <a:rPr lang="vi-VN" sz="2000" dirty="0">
                <a:latin typeface="Times New Roman" panose="02020603050405020304" pitchFamily="18" charset="0"/>
                <a:cs typeface="Times New Roman" panose="02020603050405020304" pitchFamily="18" charset="0"/>
              </a:rPr>
              <a:t>).</a:t>
            </a:r>
          </a:p>
        </p:txBody>
      </p:sp>
      <p:pic>
        <p:nvPicPr>
          <p:cNvPr id="8" name="Hình ảnh 7">
            <a:extLst>
              <a:ext uri="{FF2B5EF4-FFF2-40B4-BE49-F238E27FC236}">
                <a16:creationId xmlns:a16="http://schemas.microsoft.com/office/drawing/2014/main" id="{12829840-A427-83F2-AE6B-A4D131D68055}"/>
              </a:ext>
            </a:extLst>
          </p:cNvPr>
          <p:cNvPicPr>
            <a:picLocks noChangeAspect="1"/>
          </p:cNvPicPr>
          <p:nvPr/>
        </p:nvPicPr>
        <p:blipFill>
          <a:blip r:embed="rId6"/>
          <a:stretch>
            <a:fillRect/>
          </a:stretch>
        </p:blipFill>
        <p:spPr>
          <a:xfrm>
            <a:off x="10972800" y="2983778"/>
            <a:ext cx="4921268" cy="4901222"/>
          </a:xfrm>
          <a:prstGeom prst="rect">
            <a:avLst/>
          </a:prstGeom>
        </p:spPr>
      </p:pic>
      <p:pic>
        <p:nvPicPr>
          <p:cNvPr id="10" name="Hình ảnh 9">
            <a:extLst>
              <a:ext uri="{FF2B5EF4-FFF2-40B4-BE49-F238E27FC236}">
                <a16:creationId xmlns:a16="http://schemas.microsoft.com/office/drawing/2014/main" id="{28413718-6015-41B7-CB70-651D2114B66C}"/>
              </a:ext>
            </a:extLst>
          </p:cNvPr>
          <p:cNvPicPr>
            <a:picLocks noChangeAspect="1"/>
          </p:cNvPicPr>
          <p:nvPr/>
        </p:nvPicPr>
        <p:blipFill>
          <a:blip r:embed="rId7"/>
          <a:stretch>
            <a:fillRect/>
          </a:stretch>
        </p:blipFill>
        <p:spPr>
          <a:xfrm>
            <a:off x="990600" y="4330973"/>
            <a:ext cx="8534400" cy="4951943"/>
          </a:xfrm>
          <a:prstGeom prst="rect">
            <a:avLst/>
          </a:prstGeom>
        </p:spPr>
      </p:pic>
    </p:spTree>
    <p:extLst>
      <p:ext uri="{BB962C8B-B14F-4D97-AF65-F5344CB8AC3E}">
        <p14:creationId xmlns:p14="http://schemas.microsoft.com/office/powerpoint/2010/main" val="59967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83DDBEE2-3787-0968-629B-742AA83D0290}"/>
              </a:ext>
            </a:extLst>
          </p:cNvPr>
          <p:cNvSpPr txBox="1"/>
          <p:nvPr/>
        </p:nvSpPr>
        <p:spPr>
          <a:xfrm>
            <a:off x="496824" y="764717"/>
            <a:ext cx="13280136" cy="707886"/>
          </a:xfrm>
          <a:prstGeom prst="rect">
            <a:avLst/>
          </a:prstGeom>
          <a:noFill/>
        </p:spPr>
        <p:txBody>
          <a:bodyPr wrap="square" rtlCol="0">
            <a:spAutoFit/>
          </a:bodyPr>
          <a:lstStyle/>
          <a:p>
            <a:r>
              <a:rPr lang="en-US" sz="4000" b="1" dirty="0">
                <a:solidFill>
                  <a:srgbClr val="FF6600"/>
                </a:solidFill>
                <a:latin typeface="Arial"/>
                <a:cs typeface="Arial"/>
              </a:rPr>
              <a:t>QUY </a:t>
            </a:r>
            <a:r>
              <a:rPr lang="vi-VN" sz="4000" b="1" dirty="0">
                <a:solidFill>
                  <a:srgbClr val="FF6600"/>
                </a:solidFill>
                <a:latin typeface="Arial"/>
                <a:cs typeface="Arial"/>
              </a:rPr>
              <a:t>TRÌNH TẠO THÀNH VIDEO VÀ GIF</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E151A3A1-8263-9E9A-A4FC-E9B1122C99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6" name="Hình ảnh 5">
            <a:extLst>
              <a:ext uri="{FF2B5EF4-FFF2-40B4-BE49-F238E27FC236}">
                <a16:creationId xmlns:a16="http://schemas.microsoft.com/office/drawing/2014/main" id="{DF1E49EA-1C32-9EE8-29C6-97DCF0080570}"/>
              </a:ext>
            </a:extLst>
          </p:cNvPr>
          <p:cNvPicPr>
            <a:picLocks noChangeAspect="1"/>
          </p:cNvPicPr>
          <p:nvPr/>
        </p:nvPicPr>
        <p:blipFill>
          <a:blip r:embed="rId6"/>
          <a:stretch>
            <a:fillRect/>
          </a:stretch>
        </p:blipFill>
        <p:spPr>
          <a:xfrm>
            <a:off x="1524000" y="2628900"/>
            <a:ext cx="7087589" cy="3924848"/>
          </a:xfrm>
          <a:prstGeom prst="rect">
            <a:avLst/>
          </a:prstGeom>
        </p:spPr>
      </p:pic>
      <p:pic>
        <p:nvPicPr>
          <p:cNvPr id="10" name="Hình ảnh 9">
            <a:extLst>
              <a:ext uri="{FF2B5EF4-FFF2-40B4-BE49-F238E27FC236}">
                <a16:creationId xmlns:a16="http://schemas.microsoft.com/office/drawing/2014/main" id="{CBD2B47D-7F42-C9EA-E00C-41976359E310}"/>
              </a:ext>
            </a:extLst>
          </p:cNvPr>
          <p:cNvPicPr>
            <a:picLocks noChangeAspect="1"/>
          </p:cNvPicPr>
          <p:nvPr/>
        </p:nvPicPr>
        <p:blipFill>
          <a:blip r:embed="rId7"/>
          <a:stretch>
            <a:fillRect/>
          </a:stretch>
        </p:blipFill>
        <p:spPr>
          <a:xfrm>
            <a:off x="9144000" y="2590800"/>
            <a:ext cx="6249272" cy="1257475"/>
          </a:xfrm>
          <a:prstGeom prst="rect">
            <a:avLst/>
          </a:prstGeom>
        </p:spPr>
      </p:pic>
      <p:pic>
        <p:nvPicPr>
          <p:cNvPr id="14" name="Hình ảnh 13">
            <a:extLst>
              <a:ext uri="{FF2B5EF4-FFF2-40B4-BE49-F238E27FC236}">
                <a16:creationId xmlns:a16="http://schemas.microsoft.com/office/drawing/2014/main" id="{E17BB2B8-6CE9-7533-CE35-5544EA5ED090}"/>
              </a:ext>
            </a:extLst>
          </p:cNvPr>
          <p:cNvPicPr>
            <a:picLocks noChangeAspect="1"/>
          </p:cNvPicPr>
          <p:nvPr/>
        </p:nvPicPr>
        <p:blipFill>
          <a:blip r:embed="rId8"/>
          <a:stretch>
            <a:fillRect/>
          </a:stretch>
        </p:blipFill>
        <p:spPr>
          <a:xfrm>
            <a:off x="10210800" y="4976668"/>
            <a:ext cx="3867690" cy="1590897"/>
          </a:xfrm>
          <a:prstGeom prst="rect">
            <a:avLst/>
          </a:prstGeom>
        </p:spPr>
      </p:pic>
    </p:spTree>
    <p:extLst>
      <p:ext uri="{BB962C8B-B14F-4D97-AF65-F5344CB8AC3E}">
        <p14:creationId xmlns:p14="http://schemas.microsoft.com/office/powerpoint/2010/main" val="2250081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5E944-D996-A112-619E-10F2EF66FC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E3A547-F04F-8E33-39A6-3E90FE01DE0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02F6230F-0259-4E70-FC8D-160E9EAE3D49}"/>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2FA3C44F-B0B8-32B1-7499-46ED573D811E}"/>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KẾT QUẢ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6D49D6AF-36C2-AD37-BB5E-FE562FCD14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5" name="Hình ảnh 4">
            <a:extLst>
              <a:ext uri="{FF2B5EF4-FFF2-40B4-BE49-F238E27FC236}">
                <a16:creationId xmlns:a16="http://schemas.microsoft.com/office/drawing/2014/main" id="{A973BB24-A6E1-0809-611D-30C50D8123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8293" y="3608404"/>
            <a:ext cx="6435144" cy="4282946"/>
          </a:xfrm>
          <a:prstGeom prst="rect">
            <a:avLst/>
          </a:prstGeom>
          <a:ln>
            <a:noFill/>
          </a:ln>
          <a:effectLst>
            <a:outerShdw blurRad="292100" dist="139700" dir="2700000" algn="tl" rotWithShape="0">
              <a:srgbClr val="333333">
                <a:alpha val="65000"/>
              </a:srgbClr>
            </a:outerShdw>
          </a:effectLst>
        </p:spPr>
      </p:pic>
      <p:pic>
        <p:nvPicPr>
          <p:cNvPr id="8" name="Hình ảnh 7">
            <a:extLst>
              <a:ext uri="{FF2B5EF4-FFF2-40B4-BE49-F238E27FC236}">
                <a16:creationId xmlns:a16="http://schemas.microsoft.com/office/drawing/2014/main" id="{DD5294EC-5059-F944-F2C7-007EC296B8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9400" y="3765692"/>
            <a:ext cx="4122975" cy="4122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0250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83DDBEE2-3787-0968-629B-742AA83D0290}"/>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rPr>
              <a:t>TỔNG QUAN VỀ XỬ LÝ ẢNH</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E151A3A1-8263-9E9A-A4FC-E9B1122C99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01CF0B51-4AE8-BCB1-F95B-9CD1EF87244C}"/>
              </a:ext>
            </a:extLst>
          </p:cNvPr>
          <p:cNvSpPr txBox="1"/>
          <p:nvPr/>
        </p:nvSpPr>
        <p:spPr>
          <a:xfrm>
            <a:off x="685800" y="2531207"/>
            <a:ext cx="8686800" cy="591040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200" dirty="0"/>
              <a:t>Xử lý ảnh là một lĩnh vực trong khoa học máy tính và kỹ thuật điện tử, tập trung vào việc phân tích và thao tác trên hình ảnh số để cải thiện chất lượng hoặc trích xuất thông tin hữu ích. Quá trình này bao gồm nhiều bước, từ thu nhận hình ảnh, tiền xử lý, phân tích đến nhận dạng và diễn giải dữ liệu hình ảnh.</a:t>
            </a:r>
            <a:endParaRPr lang="en-VN" sz="3200" dirty="0">
              <a:latin typeface="Arial" panose="020B0604020202020204" pitchFamily="34" charset="0"/>
              <a:cs typeface="Arial" panose="020B0604020202020204" pitchFamily="34" charset="0"/>
            </a:endParaRPr>
          </a:p>
        </p:txBody>
      </p:sp>
      <p:pic>
        <p:nvPicPr>
          <p:cNvPr id="1026" name="Picture 2" descr="Digital Image Processing | Application of Digital Image Processing">
            <a:extLst>
              <a:ext uri="{FF2B5EF4-FFF2-40B4-BE49-F238E27FC236}">
                <a16:creationId xmlns:a16="http://schemas.microsoft.com/office/drawing/2014/main" id="{40C20CE6-2CC8-7F32-625E-DC5F8F4550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97" r="1028" b="6353"/>
          <a:stretch/>
        </p:blipFill>
        <p:spPr bwMode="auto">
          <a:xfrm>
            <a:off x="10591800" y="3426823"/>
            <a:ext cx="6801803" cy="425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1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txBody>
          <a:bodyPr/>
          <a:lstStyle/>
          <a:p>
            <a:endParaRPr lang="en-US"/>
          </a:p>
        </p:txBody>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C3AAB-BAA2-FB7F-EA1F-9A63FA5AFD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2B5D48-A8FE-6D35-E48B-46BDD27B3AD4}"/>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5215FFF8-EFD6-2455-FE4F-AF968CDCAB76}"/>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86973E47-4543-93A5-081A-8C76C46387C6}"/>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rPr>
              <a:t>PHÂN LOẠI XỬ LÝ ẢNH</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DA7D3AD0-891D-7DAD-A1FF-4C1038F7BF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FD644256-A3C1-73DE-F738-8BBCE1B7F1B1}"/>
              </a:ext>
            </a:extLst>
          </p:cNvPr>
          <p:cNvSpPr txBox="1"/>
          <p:nvPr/>
        </p:nvSpPr>
        <p:spPr>
          <a:xfrm>
            <a:off x="685800" y="2531207"/>
            <a:ext cx="8839200" cy="582948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2800" b="1" dirty="0"/>
              <a:t>Xử lý ảnh số (</a:t>
            </a:r>
            <a:r>
              <a:rPr lang="vi-VN" sz="2800" b="1" dirty="0" err="1"/>
              <a:t>Digital</a:t>
            </a:r>
            <a:r>
              <a:rPr lang="vi-VN" sz="2800" b="1" dirty="0"/>
              <a:t> </a:t>
            </a:r>
            <a:r>
              <a:rPr lang="vi-VN" sz="2800" b="1" dirty="0" err="1"/>
              <a:t>Image</a:t>
            </a:r>
            <a:r>
              <a:rPr lang="vi-VN" sz="2800" b="1" dirty="0"/>
              <a:t> </a:t>
            </a:r>
            <a:r>
              <a:rPr lang="vi-VN" sz="2800" b="1" dirty="0" err="1"/>
              <a:t>Processing</a:t>
            </a:r>
            <a:r>
              <a:rPr lang="vi-VN" sz="2800" b="1" dirty="0"/>
              <a:t>):</a:t>
            </a:r>
            <a:r>
              <a:rPr lang="vi-VN" sz="2800" dirty="0"/>
              <a:t> Sử dụng máy tính để thao tác trên hình ảnh số thông qua các thuật toán. Phương pháp này cho phép áp dụng nhiều kỹ thuật phức tạp và linh hoạt hơn so với xử lý ảnh tương tự</a:t>
            </a:r>
          </a:p>
          <a:p>
            <a:pPr marL="571500" indent="-571500" algn="just">
              <a:lnSpc>
                <a:spcPct val="150000"/>
              </a:lnSpc>
              <a:buClr>
                <a:srgbClr val="1F409A"/>
              </a:buClr>
              <a:buFont typeface="Arial" panose="020B0604020202020204" pitchFamily="34" charset="0"/>
              <a:buChar char="•"/>
            </a:pPr>
            <a:r>
              <a:rPr lang="vi-VN" sz="2800" b="1" dirty="0"/>
              <a:t>Xử lý ảnh tương tự (</a:t>
            </a:r>
            <a:r>
              <a:rPr lang="vi-VN" sz="2800" b="1" dirty="0" err="1"/>
              <a:t>Analog</a:t>
            </a:r>
            <a:r>
              <a:rPr lang="vi-VN" sz="2800" b="1" dirty="0"/>
              <a:t> </a:t>
            </a:r>
            <a:r>
              <a:rPr lang="vi-VN" sz="2800" b="1" dirty="0" err="1"/>
              <a:t>Image</a:t>
            </a:r>
            <a:r>
              <a:rPr lang="vi-VN" sz="2800" b="1" dirty="0"/>
              <a:t> </a:t>
            </a:r>
            <a:r>
              <a:rPr lang="vi-VN" sz="2800" b="1" dirty="0" err="1"/>
              <a:t>Processing</a:t>
            </a:r>
            <a:r>
              <a:rPr lang="vi-VN" sz="2800" b="1" dirty="0"/>
              <a:t>):</a:t>
            </a:r>
            <a:r>
              <a:rPr lang="vi-VN" sz="2800" dirty="0"/>
              <a:t> Áp dụng các kỹ thuật xử lý trực tiếp trên tín hiệu hình ảnh liên tục, thường được sử dụng trong các hệ thống truyền hình </a:t>
            </a:r>
            <a:r>
              <a:rPr lang="vi-VN" sz="2800" dirty="0" err="1"/>
              <a:t>analog</a:t>
            </a:r>
            <a:r>
              <a:rPr lang="vi-VN" sz="2800" dirty="0"/>
              <a:t>.</a:t>
            </a:r>
            <a:endParaRPr lang="en-VN" sz="2800" dirty="0">
              <a:latin typeface="Arial" panose="020B0604020202020204" pitchFamily="34" charset="0"/>
              <a:cs typeface="Arial" panose="020B0604020202020204" pitchFamily="34" charset="0"/>
            </a:endParaRPr>
          </a:p>
        </p:txBody>
      </p:sp>
      <p:pic>
        <p:nvPicPr>
          <p:cNvPr id="2056" name="Picture 8" descr="Digital Image Characteristics">
            <a:extLst>
              <a:ext uri="{FF2B5EF4-FFF2-40B4-BE49-F238E27FC236}">
                <a16:creationId xmlns:a16="http://schemas.microsoft.com/office/drawing/2014/main" id="{138AEA24-D50F-ECB3-CDCF-2D7CD41F7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9000" y="3275426"/>
            <a:ext cx="6147220" cy="4610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84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A9C40-876F-A2F6-DE16-FF8B9BC775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98A6AE-DDD7-1973-4FE5-0F62E19FD7F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AEFF70DC-DC33-FAC5-DE2C-C07701E81BA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txBody>
          <a:bodyPr/>
          <a:lstStyle/>
          <a:p>
            <a:endParaRPr lang="en-US"/>
          </a:p>
        </p:txBody>
      </p:sp>
      <p:sp>
        <p:nvSpPr>
          <p:cNvPr id="207" name="TextBox 206">
            <a:extLst>
              <a:ext uri="{FF2B5EF4-FFF2-40B4-BE49-F238E27FC236}">
                <a16:creationId xmlns:a16="http://schemas.microsoft.com/office/drawing/2014/main" id="{40EC9ED4-EFB5-7B4D-EBBA-E7B609BE903D}"/>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rPr>
              <a:t>LỊCH SỬ PHÁT TRIỂN</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924C0153-9CF5-972C-C94A-B75EAD8407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26BB9C69-2882-336E-A89B-D3479A345F16}"/>
              </a:ext>
            </a:extLst>
          </p:cNvPr>
          <p:cNvSpPr txBox="1"/>
          <p:nvPr/>
        </p:nvSpPr>
        <p:spPr>
          <a:xfrm>
            <a:off x="685800" y="2531207"/>
            <a:ext cx="8839200" cy="5575309"/>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2000" dirty="0"/>
              <a:t>Xử lý ảnh bắt đầu phát triển mạnh mẽ từ những năm 1960 với sự xuất hiện của máy tính kỹ thuật số</a:t>
            </a:r>
          </a:p>
          <a:p>
            <a:pPr marL="571500" indent="-571500" algn="just">
              <a:lnSpc>
                <a:spcPct val="150000"/>
              </a:lnSpc>
              <a:buClr>
                <a:srgbClr val="1F409A"/>
              </a:buClr>
              <a:buFont typeface="Arial" panose="020B0604020202020204" pitchFamily="34" charset="0"/>
              <a:buChar char="•"/>
            </a:pPr>
            <a:r>
              <a:rPr lang="vi-VN" sz="2000" i="1" dirty="0">
                <a:latin typeface="Arial" panose="020B0604020202020204" pitchFamily="34" charset="0"/>
                <a:cs typeface="Arial" panose="020B0604020202020204" pitchFamily="34" charset="0"/>
              </a:rPr>
              <a:t>“</a:t>
            </a:r>
            <a:r>
              <a:rPr lang="vi-VN" sz="2000" b="0" i="1" dirty="0">
                <a:solidFill>
                  <a:srgbClr val="444444"/>
                </a:solidFill>
                <a:effectLst/>
                <a:latin typeface="inherit"/>
              </a:rPr>
              <a:t>Một số người có thể nghĩ rằng xử lý hình ảnh được thiết kế cho máy ảnh kỹ thuật số (hoặc để thêm bộ lọc vào ảnh tự sướng), nhưng trên thực tế, nhiều thuật toán cơ bản mà chúng ta coi là hiển nhiên ngày nay (ví dụ: cải thiện độ sắc nét của hình ảnh) đã phát triển vào những năm 1960 với chương trình không gian của NASA. Kỷ nguyên không gian thực sự bắt đầu vào năm 1957 với việc Liên Xô phóng </a:t>
            </a:r>
            <a:r>
              <a:rPr lang="vi-VN" sz="2000" b="0" i="1" dirty="0" err="1">
                <a:solidFill>
                  <a:srgbClr val="444444"/>
                </a:solidFill>
                <a:effectLst/>
                <a:latin typeface="inherit"/>
              </a:rPr>
              <a:t>Sputnik</a:t>
            </a:r>
            <a:r>
              <a:rPr lang="vi-VN" sz="2000" b="0" i="1" dirty="0">
                <a:solidFill>
                  <a:srgbClr val="444444"/>
                </a:solidFill>
                <a:effectLst/>
                <a:latin typeface="inherit"/>
              </a:rPr>
              <a:t> I , vệ tinh nhân tạo đầu tiên bay thành công quanh Trái đất. Một loạt thành công của Liên Xô dẫn đến </a:t>
            </a:r>
            <a:r>
              <a:rPr lang="vi-VN" sz="2000" b="0" i="1" dirty="0" err="1">
                <a:solidFill>
                  <a:srgbClr val="444444"/>
                </a:solidFill>
                <a:effectLst/>
                <a:latin typeface="inherit"/>
              </a:rPr>
              <a:t>Luna</a:t>
            </a:r>
            <a:r>
              <a:rPr lang="vi-VN" sz="2000" b="0" i="1" dirty="0">
                <a:solidFill>
                  <a:srgbClr val="444444"/>
                </a:solidFill>
                <a:effectLst/>
                <a:latin typeface="inherit"/>
              </a:rPr>
              <a:t> III , vào năm 1959 đã truyền trở lại Trái đất những hình ảnh đầu tiên từng thấy về mặt xa của Mặt trăng” </a:t>
            </a:r>
            <a:r>
              <a:rPr lang="vi-VN" sz="2000" dirty="0"/>
              <a:t>(Nguồn: https://pixelcraft.photo.blog/2021/09/27/the-early-days-of-image-processing-the-1960s-lunar-probes/)</a:t>
            </a:r>
            <a:endParaRPr lang="en-VN" sz="2000" i="1" dirty="0">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6C0424B9-FAA5-0E3B-A13D-0446000FF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4200" y="2424112"/>
            <a:ext cx="6438900" cy="5438775"/>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5">
            <a:extLst>
              <a:ext uri="{FF2B5EF4-FFF2-40B4-BE49-F238E27FC236}">
                <a16:creationId xmlns:a16="http://schemas.microsoft.com/office/drawing/2014/main" id="{40525EA4-C8B9-3B84-1E25-ACCE08C90AD4}"/>
              </a:ext>
            </a:extLst>
          </p:cNvPr>
          <p:cNvSpPr txBox="1"/>
          <p:nvPr/>
        </p:nvSpPr>
        <p:spPr>
          <a:xfrm>
            <a:off x="11182350" y="7862887"/>
            <a:ext cx="5562600" cy="523220"/>
          </a:xfrm>
          <a:prstGeom prst="rect">
            <a:avLst/>
          </a:prstGeom>
          <a:noFill/>
        </p:spPr>
        <p:txBody>
          <a:bodyPr wrap="square">
            <a:spAutoFit/>
          </a:bodyPr>
          <a:lstStyle/>
          <a:p>
            <a:pPr algn="ctr"/>
            <a:r>
              <a:rPr lang="vi-VN" sz="1400" b="0" i="1" dirty="0">
                <a:solidFill>
                  <a:srgbClr val="444444"/>
                </a:solidFill>
                <a:effectLst/>
                <a:latin typeface="inherit"/>
              </a:rPr>
              <a:t>Hình ảnh đầu tiên thu được từ tàu thăm dò </a:t>
            </a:r>
            <a:r>
              <a:rPr lang="vi-VN" sz="1400" b="0" i="1" dirty="0" err="1">
                <a:solidFill>
                  <a:srgbClr val="444444"/>
                </a:solidFill>
                <a:effectLst/>
                <a:latin typeface="inherit"/>
              </a:rPr>
              <a:t>Luna</a:t>
            </a:r>
            <a:r>
              <a:rPr lang="vi-VN" sz="1400" b="0" i="1" dirty="0">
                <a:solidFill>
                  <a:srgbClr val="444444"/>
                </a:solidFill>
                <a:effectLst/>
                <a:latin typeface="inherit"/>
              </a:rPr>
              <a:t> III của Liên Xô vào ngày 7 tháng 10 năm 1959 (29 bức ảnh được chụp về mặt tối của Mặt Trăng).</a:t>
            </a:r>
            <a:endParaRPr lang="vi-VN" sz="1400" dirty="0"/>
          </a:p>
        </p:txBody>
      </p:sp>
    </p:spTree>
    <p:extLst>
      <p:ext uri="{BB962C8B-B14F-4D97-AF65-F5344CB8AC3E}">
        <p14:creationId xmlns:p14="http://schemas.microsoft.com/office/powerpoint/2010/main" val="392447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9436F-46FA-FFCA-5511-33C6354D29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A90A04-9EDE-017D-4595-8A339DBA54A2}"/>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BFE3A671-AF03-E8AD-FAF1-6658FCFDB9A7}"/>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838150A7-011D-7EC2-E0F8-67CE4790D830}"/>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rPr>
              <a:t>QUÁ TRÌNH TẠO VÀ SỐ HÓA ẢNH</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C98EA00C-6C4B-B1FA-7812-380AD9632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Hộp Văn bản 4">
            <a:extLst>
              <a:ext uri="{FF2B5EF4-FFF2-40B4-BE49-F238E27FC236}">
                <a16:creationId xmlns:a16="http://schemas.microsoft.com/office/drawing/2014/main" id="{E902E52B-17E4-8560-7CC0-B42D4D0D538A}"/>
              </a:ext>
            </a:extLst>
          </p:cNvPr>
          <p:cNvSpPr txBox="1"/>
          <p:nvPr/>
        </p:nvSpPr>
        <p:spPr>
          <a:xfrm>
            <a:off x="990600" y="2171700"/>
            <a:ext cx="15163800" cy="2308324"/>
          </a:xfrm>
          <a:prstGeom prst="rect">
            <a:avLst/>
          </a:prstGeom>
          <a:noFill/>
        </p:spPr>
        <p:txBody>
          <a:bodyPr wrap="square">
            <a:spAutoFit/>
          </a:bodyPr>
          <a:lstStyle/>
          <a:p>
            <a:r>
              <a:rPr lang="vi-VN" sz="2400" dirty="0"/>
              <a:t>Hình ảnh được thu nhận thông qua các thiết bị như máy ảnh kỹ thuật số, máy quét, hoặc cảm biến. Quá trình này chuyển đổi cảnh thực tế thành tín hiệu điện tử.</a:t>
            </a:r>
          </a:p>
          <a:p>
            <a:pPr marL="457200" indent="-457200">
              <a:buFont typeface="Arial" panose="020B0604020202020204" pitchFamily="34" charset="0"/>
              <a:buChar char="•"/>
            </a:pPr>
            <a:r>
              <a:rPr lang="vi-VN" sz="2400" b="1" dirty="0"/>
              <a:t>Cảm biến ảnh</a:t>
            </a:r>
            <a:r>
              <a:rPr lang="vi-VN" sz="2400" dirty="0"/>
              <a:t>: Thiết bị này có nhiệm vụ phát hiện năng lượng từ môi trường (như ánh sáng) và chuyển đổi nó thành tín hiệu điện.</a:t>
            </a:r>
          </a:p>
          <a:p>
            <a:pPr marL="457200" indent="-457200">
              <a:buFont typeface="Arial" panose="020B0604020202020204" pitchFamily="34" charset="0"/>
              <a:buChar char="•"/>
            </a:pPr>
            <a:r>
              <a:rPr lang="vi-VN" sz="2400" b="1" dirty="0"/>
              <a:t>Chuyển đổi tín hiệu</a:t>
            </a:r>
            <a:r>
              <a:rPr lang="vi-VN" sz="2400" dirty="0"/>
              <a:t>: Tín hiệu điện từ cảm biến được số hóa, tức là chuyển thành dạng số để máy tính có thể xử lý.</a:t>
            </a:r>
          </a:p>
        </p:txBody>
      </p:sp>
      <p:pic>
        <p:nvPicPr>
          <p:cNvPr id="10" name="Hình ảnh 9">
            <a:extLst>
              <a:ext uri="{FF2B5EF4-FFF2-40B4-BE49-F238E27FC236}">
                <a16:creationId xmlns:a16="http://schemas.microsoft.com/office/drawing/2014/main" id="{A8F21FDB-3ED4-81C3-8944-71FA9232A3D5}"/>
              </a:ext>
            </a:extLst>
          </p:cNvPr>
          <p:cNvPicPr>
            <a:picLocks noChangeAspect="1"/>
          </p:cNvPicPr>
          <p:nvPr/>
        </p:nvPicPr>
        <p:blipFill>
          <a:blip r:embed="rId6"/>
          <a:stretch>
            <a:fillRect/>
          </a:stretch>
        </p:blipFill>
        <p:spPr>
          <a:xfrm>
            <a:off x="1905000" y="5143500"/>
            <a:ext cx="7525800" cy="3505689"/>
          </a:xfrm>
          <a:prstGeom prst="rect">
            <a:avLst/>
          </a:prstGeom>
        </p:spPr>
      </p:pic>
      <p:pic>
        <p:nvPicPr>
          <p:cNvPr id="13" name="Hình ảnh 12">
            <a:extLst>
              <a:ext uri="{FF2B5EF4-FFF2-40B4-BE49-F238E27FC236}">
                <a16:creationId xmlns:a16="http://schemas.microsoft.com/office/drawing/2014/main" id="{7E58BB65-300C-C278-A01E-419E2A0259E5}"/>
              </a:ext>
            </a:extLst>
          </p:cNvPr>
          <p:cNvPicPr>
            <a:picLocks noChangeAspect="1"/>
          </p:cNvPicPr>
          <p:nvPr/>
        </p:nvPicPr>
        <p:blipFill>
          <a:blip r:embed="rId7"/>
          <a:stretch>
            <a:fillRect/>
          </a:stretch>
        </p:blipFill>
        <p:spPr>
          <a:xfrm>
            <a:off x="10363200" y="5338435"/>
            <a:ext cx="5220429" cy="3439005"/>
          </a:xfrm>
          <a:prstGeom prst="rect">
            <a:avLst/>
          </a:prstGeom>
        </p:spPr>
      </p:pic>
    </p:spTree>
    <p:extLst>
      <p:ext uri="{BB962C8B-B14F-4D97-AF65-F5344CB8AC3E}">
        <p14:creationId xmlns:p14="http://schemas.microsoft.com/office/powerpoint/2010/main" val="3983282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0E8DB-3571-6296-ECDD-88C8FDE5EA2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5A50C9-27D7-CEEF-5367-BD2D1E104EF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B0DACB60-2772-738A-06BE-ACA0DE6C7C0A}"/>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8A982B1A-7D40-5F7F-139F-534A7E9FB459}"/>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rPr>
              <a:t>CÁC PHƯƠNG PHÁP THU NHẬN ẢNH</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BDBB41A0-A608-9CAC-F51A-7AA9F02629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Hộp Văn bản 4">
            <a:extLst>
              <a:ext uri="{FF2B5EF4-FFF2-40B4-BE49-F238E27FC236}">
                <a16:creationId xmlns:a16="http://schemas.microsoft.com/office/drawing/2014/main" id="{48070B7F-2A34-7EEC-3F52-85C05C6DD841}"/>
              </a:ext>
            </a:extLst>
          </p:cNvPr>
          <p:cNvSpPr txBox="1"/>
          <p:nvPr/>
        </p:nvSpPr>
        <p:spPr>
          <a:xfrm>
            <a:off x="444514" y="1790613"/>
            <a:ext cx="8394685" cy="3365024"/>
          </a:xfrm>
          <a:prstGeom prst="rect">
            <a:avLst/>
          </a:prstGeom>
          <a:noFill/>
        </p:spPr>
        <p:txBody>
          <a:bodyPr wrap="square">
            <a:spAutoFit/>
          </a:bodyPr>
          <a:lstStyle/>
          <a:p>
            <a:pPr algn="just">
              <a:lnSpc>
                <a:spcPct val="150000"/>
              </a:lnSpc>
              <a:buNone/>
            </a:pPr>
            <a:r>
              <a:rPr lang="vi-VN" dirty="0"/>
              <a:t>a) </a:t>
            </a:r>
            <a:r>
              <a:rPr lang="vi-VN" b="1" dirty="0"/>
              <a:t>Sử dụng cảm biến đơn lẻ:</a:t>
            </a:r>
            <a:endParaRPr lang="vi-VN" dirty="0"/>
          </a:p>
          <a:p>
            <a:pPr lvl="1" algn="just">
              <a:lnSpc>
                <a:spcPct val="150000"/>
              </a:lnSpc>
              <a:buFont typeface="Arial" panose="020B0604020202020204" pitchFamily="34" charset="0"/>
              <a:buChar char="•"/>
            </a:pPr>
            <a:r>
              <a:rPr lang="vi-VN" b="1" dirty="0"/>
              <a:t>Cảm biến đơn</a:t>
            </a:r>
            <a:r>
              <a:rPr lang="vi-VN" dirty="0"/>
              <a:t>: Ví dụ như một </a:t>
            </a:r>
            <a:r>
              <a:rPr lang="vi-VN" dirty="0" err="1"/>
              <a:t>điốt</a:t>
            </a:r>
            <a:r>
              <a:rPr lang="vi-VN" dirty="0"/>
              <a:t> quang (</a:t>
            </a:r>
            <a:r>
              <a:rPr lang="vi-VN" dirty="0" err="1"/>
              <a:t>photodiode</a:t>
            </a:r>
            <a:r>
              <a:rPr lang="vi-VN" dirty="0"/>
              <a:t>), có thể phát hiện ánh sáng tại một điểm cụ thể.​</a:t>
            </a:r>
          </a:p>
          <a:p>
            <a:pPr lvl="1" algn="just">
              <a:lnSpc>
                <a:spcPct val="150000"/>
              </a:lnSpc>
              <a:buFont typeface="Arial" panose="020B0604020202020204" pitchFamily="34" charset="0"/>
              <a:buChar char="•"/>
            </a:pPr>
            <a:r>
              <a:rPr lang="vi-VN" b="1" dirty="0"/>
              <a:t>Tạo ảnh 2D</a:t>
            </a:r>
            <a:r>
              <a:rPr lang="vi-VN" dirty="0"/>
              <a:t>: Để tạo ra hình ảnh hai chiều từ cảm biến đơn, cần di chuyển cảm biến theo cả hai hướng X và Y. Điều này có thể đạt được bằng cách:​</a:t>
            </a:r>
          </a:p>
          <a:p>
            <a:pPr marL="1200150" lvl="2" indent="-285750" algn="just">
              <a:lnSpc>
                <a:spcPct val="150000"/>
              </a:lnSpc>
              <a:buFont typeface="Arial" panose="020B0604020202020204" pitchFamily="34" charset="0"/>
              <a:buChar char="•"/>
            </a:pPr>
            <a:r>
              <a:rPr lang="vi-VN" dirty="0"/>
              <a:t>Xoay cảm biến để tạo chuyển động theo một hướng.​</a:t>
            </a:r>
          </a:p>
          <a:p>
            <a:pPr marL="1200150" lvl="2" indent="-285750" algn="just">
              <a:lnSpc>
                <a:spcPct val="150000"/>
              </a:lnSpc>
              <a:buFont typeface="Arial" panose="020B0604020202020204" pitchFamily="34" charset="0"/>
              <a:buChar char="•"/>
            </a:pPr>
            <a:r>
              <a:rPr lang="vi-VN" dirty="0"/>
              <a:t>Di chuyển thẳng theo hướng vuông góc để tạo chuyển động theo hướng còn lại.</a:t>
            </a:r>
          </a:p>
        </p:txBody>
      </p:sp>
      <p:sp>
        <p:nvSpPr>
          <p:cNvPr id="7" name="Hộp Văn bản 6">
            <a:extLst>
              <a:ext uri="{FF2B5EF4-FFF2-40B4-BE49-F238E27FC236}">
                <a16:creationId xmlns:a16="http://schemas.microsoft.com/office/drawing/2014/main" id="{4CEFF7B8-1644-7983-C40C-9D6A68CB5CB6}"/>
              </a:ext>
            </a:extLst>
          </p:cNvPr>
          <p:cNvSpPr txBox="1"/>
          <p:nvPr/>
        </p:nvSpPr>
        <p:spPr>
          <a:xfrm>
            <a:off x="9677400" y="1994182"/>
            <a:ext cx="6705600" cy="2949525"/>
          </a:xfrm>
          <a:prstGeom prst="rect">
            <a:avLst/>
          </a:prstGeom>
          <a:noFill/>
        </p:spPr>
        <p:txBody>
          <a:bodyPr wrap="square">
            <a:spAutoFit/>
          </a:bodyPr>
          <a:lstStyle/>
          <a:p>
            <a:pPr algn="just">
              <a:lnSpc>
                <a:spcPct val="150000"/>
              </a:lnSpc>
              <a:buNone/>
            </a:pPr>
            <a:r>
              <a:rPr lang="vi-VN" dirty="0"/>
              <a:t>b) </a:t>
            </a:r>
            <a:r>
              <a:rPr lang="vi-VN" b="1" dirty="0"/>
              <a:t>Sử dụng cảm biến dòng (dải cảm biến):</a:t>
            </a:r>
            <a:endParaRPr lang="vi-VN" dirty="0"/>
          </a:p>
          <a:p>
            <a:pPr lvl="1" algn="just">
              <a:lnSpc>
                <a:spcPct val="150000"/>
              </a:lnSpc>
              <a:buFont typeface="Arial" panose="020B0604020202020204" pitchFamily="34" charset="0"/>
              <a:buChar char="•"/>
            </a:pPr>
            <a:r>
              <a:rPr lang="vi-VN" b="1" dirty="0"/>
              <a:t>Dải cảm biến tuyến tính</a:t>
            </a:r>
            <a:r>
              <a:rPr lang="vi-VN" dirty="0"/>
              <a:t>: Gồm nhiều cảm biến sắp xếp thành một hàng, có thể thu nhận hình ảnh theo một hướng.​</a:t>
            </a:r>
          </a:p>
          <a:p>
            <a:pPr lvl="1" algn="just">
              <a:lnSpc>
                <a:spcPct val="150000"/>
              </a:lnSpc>
              <a:buFont typeface="Arial" panose="020B0604020202020204" pitchFamily="34" charset="0"/>
              <a:buChar char="•"/>
            </a:pPr>
            <a:r>
              <a:rPr lang="vi-VN" b="1" dirty="0"/>
              <a:t>Tạo ảnh 2D</a:t>
            </a:r>
            <a:r>
              <a:rPr lang="vi-VN" dirty="0"/>
              <a:t>: Di chuyển dải cảm biến theo hướng vuông góc với dải để thu nhận hình ảnh theo hướng còn lại.</a:t>
            </a:r>
          </a:p>
          <a:p>
            <a:pPr lvl="1" algn="just">
              <a:lnSpc>
                <a:spcPct val="150000"/>
              </a:lnSpc>
              <a:buFont typeface="Arial" panose="020B0604020202020204" pitchFamily="34" charset="0"/>
              <a:buChar char="•"/>
            </a:pPr>
            <a:r>
              <a:rPr lang="vi-VN" b="1" dirty="0"/>
              <a:t>Ứng dụng</a:t>
            </a:r>
            <a:r>
              <a:rPr lang="vi-VN" dirty="0"/>
              <a:t>: Thường được sử dụng trong máy quét (</a:t>
            </a:r>
            <a:r>
              <a:rPr lang="vi-VN" dirty="0" err="1"/>
              <a:t>scanner</a:t>
            </a:r>
            <a:r>
              <a:rPr lang="vi-VN" dirty="0"/>
              <a:t>).</a:t>
            </a:r>
          </a:p>
        </p:txBody>
      </p:sp>
      <p:pic>
        <p:nvPicPr>
          <p:cNvPr id="10" name="Hình ảnh 9">
            <a:extLst>
              <a:ext uri="{FF2B5EF4-FFF2-40B4-BE49-F238E27FC236}">
                <a16:creationId xmlns:a16="http://schemas.microsoft.com/office/drawing/2014/main" id="{ED80F06E-3C31-9C5C-46D4-8BD2A801D964}"/>
              </a:ext>
            </a:extLst>
          </p:cNvPr>
          <p:cNvPicPr>
            <a:picLocks noChangeAspect="1"/>
          </p:cNvPicPr>
          <p:nvPr/>
        </p:nvPicPr>
        <p:blipFill>
          <a:blip r:embed="rId6"/>
          <a:stretch>
            <a:fillRect/>
          </a:stretch>
        </p:blipFill>
        <p:spPr>
          <a:xfrm>
            <a:off x="1310793" y="5819137"/>
            <a:ext cx="5477639" cy="3153215"/>
          </a:xfrm>
          <a:prstGeom prst="rect">
            <a:avLst/>
          </a:prstGeom>
        </p:spPr>
      </p:pic>
      <p:pic>
        <p:nvPicPr>
          <p:cNvPr id="12" name="Hình ảnh 11">
            <a:extLst>
              <a:ext uri="{FF2B5EF4-FFF2-40B4-BE49-F238E27FC236}">
                <a16:creationId xmlns:a16="http://schemas.microsoft.com/office/drawing/2014/main" id="{6AC05702-7DDE-AF37-354F-BE0ADE5B6783}"/>
              </a:ext>
            </a:extLst>
          </p:cNvPr>
          <p:cNvPicPr>
            <a:picLocks noChangeAspect="1"/>
          </p:cNvPicPr>
          <p:nvPr/>
        </p:nvPicPr>
        <p:blipFill>
          <a:blip r:embed="rId7"/>
          <a:stretch>
            <a:fillRect/>
          </a:stretch>
        </p:blipFill>
        <p:spPr>
          <a:xfrm>
            <a:off x="10876471" y="5813198"/>
            <a:ext cx="4677428" cy="2953162"/>
          </a:xfrm>
          <a:prstGeom prst="rect">
            <a:avLst/>
          </a:prstGeom>
        </p:spPr>
      </p:pic>
    </p:spTree>
    <p:extLst>
      <p:ext uri="{BB962C8B-B14F-4D97-AF65-F5344CB8AC3E}">
        <p14:creationId xmlns:p14="http://schemas.microsoft.com/office/powerpoint/2010/main" val="194417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6E9D4-A8CD-15E6-F67A-C01A97A496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D1ABCF-C09C-EDB1-1EAE-0B6C893BCE66}"/>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1146B3D8-B04B-E306-51F2-2BE921DB658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DF84D112-CE5E-A6A9-32C0-6D8667AAFBE9}"/>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rPr>
              <a:t>CÁC PHƯƠNG PHÁP THU NHẬN ẢNH</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3841ABC9-21BF-E022-DAB3-4C0618B00D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7" name="Hộp Văn bản 6">
            <a:extLst>
              <a:ext uri="{FF2B5EF4-FFF2-40B4-BE49-F238E27FC236}">
                <a16:creationId xmlns:a16="http://schemas.microsoft.com/office/drawing/2014/main" id="{082D47AD-A141-5FC8-CDBF-CADD894EEC8B}"/>
              </a:ext>
            </a:extLst>
          </p:cNvPr>
          <p:cNvSpPr txBox="1"/>
          <p:nvPr/>
        </p:nvSpPr>
        <p:spPr>
          <a:xfrm>
            <a:off x="3314700" y="2011098"/>
            <a:ext cx="11658600" cy="1980029"/>
          </a:xfrm>
          <a:prstGeom prst="rect">
            <a:avLst/>
          </a:prstGeom>
          <a:noFill/>
        </p:spPr>
        <p:txBody>
          <a:bodyPr wrap="square">
            <a:spAutoFit/>
          </a:bodyPr>
          <a:lstStyle/>
          <a:p>
            <a:pPr>
              <a:buNone/>
            </a:pPr>
            <a:r>
              <a:rPr lang="vi-VN" dirty="0"/>
              <a:t>c) </a:t>
            </a:r>
            <a:r>
              <a:rPr lang="vi-VN" b="1" dirty="0"/>
              <a:t>Sử dụng cảm biến mảng:</a:t>
            </a:r>
            <a:endParaRPr lang="vi-VN" dirty="0"/>
          </a:p>
          <a:p>
            <a:pPr lvl="1" algn="just">
              <a:lnSpc>
                <a:spcPct val="150000"/>
              </a:lnSpc>
              <a:buFont typeface="Arial" panose="020B0604020202020204" pitchFamily="34" charset="0"/>
              <a:buChar char="•"/>
            </a:pPr>
            <a:r>
              <a:rPr lang="vi-VN" b="1" dirty="0"/>
              <a:t>Mảng cảm biến 2D</a:t>
            </a:r>
            <a:r>
              <a:rPr lang="vi-VN" dirty="0"/>
              <a:t>: Các cảm biến được sắp xếp thành một lưới hai chiều, như trong máy ảnh kỹ thuật số.​</a:t>
            </a:r>
          </a:p>
          <a:p>
            <a:pPr lvl="1" algn="just">
              <a:lnSpc>
                <a:spcPct val="150000"/>
              </a:lnSpc>
              <a:buFont typeface="Arial" panose="020B0604020202020204" pitchFamily="34" charset="0"/>
              <a:buChar char="•"/>
            </a:pPr>
            <a:r>
              <a:rPr lang="vi-VN" b="1" dirty="0"/>
              <a:t>Tạo ảnh</a:t>
            </a:r>
            <a:r>
              <a:rPr lang="vi-VN" dirty="0"/>
              <a:t>: Hình ảnh được thu nhận bằng cách tập trung ánh sáng lên mảng cảm biến này.​</a:t>
            </a:r>
          </a:p>
          <a:p>
            <a:pPr lvl="1" algn="just">
              <a:lnSpc>
                <a:spcPct val="150000"/>
              </a:lnSpc>
              <a:buFont typeface="Arial" panose="020B0604020202020204" pitchFamily="34" charset="0"/>
              <a:buChar char="•"/>
            </a:pPr>
            <a:r>
              <a:rPr lang="vi-VN" b="1" dirty="0"/>
              <a:t>Ưu điểm</a:t>
            </a:r>
            <a:r>
              <a:rPr lang="vi-VN" dirty="0"/>
              <a:t>: Có thể thu nhận toàn bộ hình ảnh trong một lần chụp mà không cần di chuyển cảm biến.​</a:t>
            </a:r>
          </a:p>
          <a:p>
            <a:pPr lvl="1" algn="just">
              <a:lnSpc>
                <a:spcPct val="150000"/>
              </a:lnSpc>
              <a:buFont typeface="Arial" panose="020B0604020202020204" pitchFamily="34" charset="0"/>
              <a:buChar char="•"/>
            </a:pPr>
            <a:r>
              <a:rPr lang="vi-VN" b="1" dirty="0"/>
              <a:t>Ứng dụng</a:t>
            </a:r>
            <a:r>
              <a:rPr lang="vi-VN" dirty="0"/>
              <a:t>: Phổ biến trong các thiết bị như máy ảnh kỹ thuật số và </a:t>
            </a:r>
            <a:r>
              <a:rPr lang="vi-VN" dirty="0" err="1"/>
              <a:t>camera</a:t>
            </a:r>
            <a:r>
              <a:rPr lang="vi-VN" dirty="0"/>
              <a:t> trên điện thoại.</a:t>
            </a:r>
          </a:p>
        </p:txBody>
      </p:sp>
      <p:pic>
        <p:nvPicPr>
          <p:cNvPr id="6" name="Hình ảnh 5">
            <a:extLst>
              <a:ext uri="{FF2B5EF4-FFF2-40B4-BE49-F238E27FC236}">
                <a16:creationId xmlns:a16="http://schemas.microsoft.com/office/drawing/2014/main" id="{67A951C7-E35F-48E3-06CC-C7E5F56C7B7F}"/>
              </a:ext>
            </a:extLst>
          </p:cNvPr>
          <p:cNvPicPr>
            <a:picLocks noChangeAspect="1"/>
          </p:cNvPicPr>
          <p:nvPr/>
        </p:nvPicPr>
        <p:blipFill>
          <a:blip r:embed="rId6"/>
          <a:stretch>
            <a:fillRect/>
          </a:stretch>
        </p:blipFill>
        <p:spPr>
          <a:xfrm>
            <a:off x="5562100" y="4837722"/>
            <a:ext cx="7163800" cy="3858163"/>
          </a:xfrm>
          <a:prstGeom prst="rect">
            <a:avLst/>
          </a:prstGeom>
        </p:spPr>
      </p:pic>
    </p:spTree>
    <p:extLst>
      <p:ext uri="{BB962C8B-B14F-4D97-AF65-F5344CB8AC3E}">
        <p14:creationId xmlns:p14="http://schemas.microsoft.com/office/powerpoint/2010/main" val="287704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48756-434F-53D7-D88D-1F6AB0E638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4B86D1-754F-56EE-04BC-CD5CBCC7E3B2}"/>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45CDD6F6-0259-0927-AFB8-4A855753EC15}"/>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F1CB4E2A-ECC8-1197-FA54-D0F68990DFF4}"/>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rPr>
              <a:t>CÁC LOẠI ẢNH VÀ BIỂU DIỄN</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4CFB900C-6141-D534-3908-1BD3AAF6D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1026" name="Picture 2" descr="conrongchautien: [C#]Chuyển ảnh màu sang ảnh nhị phân trong xử lý ảnh">
            <a:extLst>
              <a:ext uri="{FF2B5EF4-FFF2-40B4-BE49-F238E27FC236}">
                <a16:creationId xmlns:a16="http://schemas.microsoft.com/office/drawing/2014/main" id="{2F2967E3-1318-9FDA-7BCB-146C549DF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067" y="2069653"/>
            <a:ext cx="4496933" cy="3748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ài 5: Giới thiệu về xử lý ảnh | Deep Learning cơ bản">
            <a:extLst>
              <a:ext uri="{FF2B5EF4-FFF2-40B4-BE49-F238E27FC236}">
                <a16:creationId xmlns:a16="http://schemas.microsoft.com/office/drawing/2014/main" id="{3C9F5925-CDAE-B756-3DB3-3A90D2B7C7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4478110"/>
            <a:ext cx="6504080" cy="48780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16BD9A3-6900-863A-37A9-B222C9FE71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96400" y="2324226"/>
            <a:ext cx="3748404" cy="374840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2" descr="Hình ảnh Vẽ Màu Rgb Vectơ PNG , Vẽ Màu, Màu Sắc, đỏ Lục Lam PNG và ...">
            <a:extLst>
              <a:ext uri="{FF2B5EF4-FFF2-40B4-BE49-F238E27FC236}">
                <a16:creationId xmlns:a16="http://schemas.microsoft.com/office/drawing/2014/main" id="{59639454-D99C-83B0-E975-4933FC84F0D6}"/>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038" name="Picture 14">
            <a:extLst>
              <a:ext uri="{FF2B5EF4-FFF2-40B4-BE49-F238E27FC236}">
                <a16:creationId xmlns:a16="http://schemas.microsoft.com/office/drawing/2014/main" id="{4A58A6DF-9AE5-C2F6-7829-CF1DE0EEC0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40360" y="4478110"/>
            <a:ext cx="4514850" cy="451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372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A3F05-F046-5CFE-FD4F-F0F3F62237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24FBDD-4EAE-7095-2FA2-9F69B24AA46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txBody>
          <a:bodyPr/>
          <a:lstStyle/>
          <a:p>
            <a:endParaRPr lang="en-US"/>
          </a:p>
        </p:txBody>
      </p:sp>
      <p:sp>
        <p:nvSpPr>
          <p:cNvPr id="3" name="Freeform 3">
            <a:extLst>
              <a:ext uri="{FF2B5EF4-FFF2-40B4-BE49-F238E27FC236}">
                <a16:creationId xmlns:a16="http://schemas.microsoft.com/office/drawing/2014/main" id="{7829B2AE-BEB4-6888-F817-0161F164337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txBody>
          <a:bodyPr/>
          <a:lstStyle/>
          <a:p>
            <a:endParaRPr lang="en-US"/>
          </a:p>
        </p:txBody>
      </p:sp>
      <p:sp>
        <p:nvSpPr>
          <p:cNvPr id="207" name="TextBox 206">
            <a:extLst>
              <a:ext uri="{FF2B5EF4-FFF2-40B4-BE49-F238E27FC236}">
                <a16:creationId xmlns:a16="http://schemas.microsoft.com/office/drawing/2014/main" id="{E5AA9F81-90B6-83B1-CC65-073EFFC72D12}"/>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rPr>
              <a:t>PHÂN LOẠI ẢNH</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3BD68E5A-3B82-4A82-8D69-81E8D141C3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1026" name="Picture 2" descr="conrongchautien: [C#]Chuyển ảnh màu sang ảnh nhị phân trong xử lý ảnh">
            <a:extLst>
              <a:ext uri="{FF2B5EF4-FFF2-40B4-BE49-F238E27FC236}">
                <a16:creationId xmlns:a16="http://schemas.microsoft.com/office/drawing/2014/main" id="{3E2CD842-21DE-9A2D-3C7F-A67A878C47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2433" y="4686300"/>
            <a:ext cx="4496933" cy="3748404"/>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2" descr="Hình ảnh Vẽ Màu Rgb Vectơ PNG , Vẽ Màu, Màu Sắc, đỏ Lục Lam PNG và ...">
            <a:extLst>
              <a:ext uri="{FF2B5EF4-FFF2-40B4-BE49-F238E27FC236}">
                <a16:creationId xmlns:a16="http://schemas.microsoft.com/office/drawing/2014/main" id="{B543BAF7-D3ED-BB76-0BCF-17E900CCFC3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6" name="Hộp Văn bản 5">
            <a:extLst>
              <a:ext uri="{FF2B5EF4-FFF2-40B4-BE49-F238E27FC236}">
                <a16:creationId xmlns:a16="http://schemas.microsoft.com/office/drawing/2014/main" id="{072648EB-74BF-273F-EF8D-C6C1B8B64AE0}"/>
              </a:ext>
            </a:extLst>
          </p:cNvPr>
          <p:cNvSpPr txBox="1"/>
          <p:nvPr/>
        </p:nvSpPr>
        <p:spPr>
          <a:xfrm>
            <a:off x="1131701" y="2953433"/>
            <a:ext cx="4496932" cy="1200329"/>
          </a:xfrm>
          <a:prstGeom prst="rect">
            <a:avLst/>
          </a:prstGeom>
          <a:noFill/>
        </p:spPr>
        <p:txBody>
          <a:bodyPr wrap="square">
            <a:spAutoFit/>
          </a:bodyPr>
          <a:lstStyle/>
          <a:p>
            <a:pPr algn="just"/>
            <a:r>
              <a:rPr lang="vi-VN" b="1" dirty="0"/>
              <a:t>a) Ảnh nhị phân (</a:t>
            </a:r>
            <a:r>
              <a:rPr lang="vi-VN" b="1" dirty="0" err="1"/>
              <a:t>Binary</a:t>
            </a:r>
            <a:r>
              <a:rPr lang="vi-VN" b="1" dirty="0"/>
              <a:t> </a:t>
            </a:r>
            <a:r>
              <a:rPr lang="vi-VN" b="1" dirty="0" err="1"/>
              <a:t>Image</a:t>
            </a:r>
            <a:r>
              <a:rPr lang="vi-VN" b="1" dirty="0"/>
              <a:t>)</a:t>
            </a:r>
            <a:r>
              <a:rPr lang="vi-VN" dirty="0"/>
              <a:t>: Mỗi điểm ảnh chỉ có hai giá trị: 0 (đen) hoặc 1 (trắng). Thường được sử dụng trong nhận dạng ký tự hoặc mã vạch.</a:t>
            </a:r>
          </a:p>
        </p:txBody>
      </p:sp>
      <p:sp>
        <p:nvSpPr>
          <p:cNvPr id="8" name="Hộp Văn bản 7">
            <a:extLst>
              <a:ext uri="{FF2B5EF4-FFF2-40B4-BE49-F238E27FC236}">
                <a16:creationId xmlns:a16="http://schemas.microsoft.com/office/drawing/2014/main" id="{BC05357E-F97D-4F5A-51E7-4936515961D7}"/>
              </a:ext>
            </a:extLst>
          </p:cNvPr>
          <p:cNvSpPr txBox="1"/>
          <p:nvPr/>
        </p:nvSpPr>
        <p:spPr>
          <a:xfrm>
            <a:off x="7136892" y="2953432"/>
            <a:ext cx="3962400" cy="1200329"/>
          </a:xfrm>
          <a:prstGeom prst="rect">
            <a:avLst/>
          </a:prstGeom>
          <a:noFill/>
        </p:spPr>
        <p:txBody>
          <a:bodyPr wrap="square">
            <a:spAutoFit/>
          </a:bodyPr>
          <a:lstStyle/>
          <a:p>
            <a:r>
              <a:rPr lang="vi-VN" b="1" dirty="0"/>
              <a:t>b) Ảnh mức xám (</a:t>
            </a:r>
            <a:r>
              <a:rPr lang="vi-VN" b="1" dirty="0" err="1"/>
              <a:t>Grayscale</a:t>
            </a:r>
            <a:r>
              <a:rPr lang="vi-VN" b="1" dirty="0"/>
              <a:t> </a:t>
            </a:r>
            <a:r>
              <a:rPr lang="vi-VN" b="1" dirty="0" err="1"/>
              <a:t>Image</a:t>
            </a:r>
            <a:r>
              <a:rPr lang="vi-VN" b="1" dirty="0"/>
              <a:t>)</a:t>
            </a:r>
            <a:r>
              <a:rPr lang="vi-VN" dirty="0"/>
              <a:t>: Mỗi điểm ảnh có giá trị từ 0 đến 255, biểu diễn các mức độ sáng tối khác nhau.</a:t>
            </a:r>
          </a:p>
        </p:txBody>
      </p:sp>
      <p:pic>
        <p:nvPicPr>
          <p:cNvPr id="2050" name="Picture 2" descr="512 × 512 grayscale image &quot;Cameraman&quot;. | Download Scientific Diagram">
            <a:extLst>
              <a:ext uri="{FF2B5EF4-FFF2-40B4-BE49-F238E27FC236}">
                <a16:creationId xmlns:a16="http://schemas.microsoft.com/office/drawing/2014/main" id="{223F5B79-09AC-3608-8C6B-DD396E94CD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6124" y="4643754"/>
            <a:ext cx="3962399" cy="3790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erence Between RGB, CMYK, HSV, and YIQ Color Models | GeeksforGeeks">
            <a:extLst>
              <a:ext uri="{FF2B5EF4-FFF2-40B4-BE49-F238E27FC236}">
                <a16:creationId xmlns:a16="http://schemas.microsoft.com/office/drawing/2014/main" id="{EE758934-F5DC-22BD-B639-0624A0D456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15281" y="4599715"/>
            <a:ext cx="4882130" cy="3834989"/>
          </a:xfrm>
          <a:prstGeom prst="rect">
            <a:avLst/>
          </a:prstGeom>
          <a:noFill/>
          <a:extLst>
            <a:ext uri="{909E8E84-426E-40DD-AFC4-6F175D3DCCD1}">
              <a14:hiddenFill xmlns:a14="http://schemas.microsoft.com/office/drawing/2010/main">
                <a:solidFill>
                  <a:srgbClr val="FFFFFF"/>
                </a:solidFill>
              </a14:hiddenFill>
            </a:ext>
          </a:extLst>
        </p:spPr>
      </p:pic>
      <p:sp>
        <p:nvSpPr>
          <p:cNvPr id="10" name="Hộp Văn bản 9">
            <a:extLst>
              <a:ext uri="{FF2B5EF4-FFF2-40B4-BE49-F238E27FC236}">
                <a16:creationId xmlns:a16="http://schemas.microsoft.com/office/drawing/2014/main" id="{CDDF0F0B-9D95-AF4D-4E69-27D6B44AC9EA}"/>
              </a:ext>
            </a:extLst>
          </p:cNvPr>
          <p:cNvSpPr txBox="1"/>
          <p:nvPr/>
        </p:nvSpPr>
        <p:spPr>
          <a:xfrm>
            <a:off x="12521720" y="2953431"/>
            <a:ext cx="4419600" cy="1200329"/>
          </a:xfrm>
          <a:prstGeom prst="rect">
            <a:avLst/>
          </a:prstGeom>
          <a:noFill/>
        </p:spPr>
        <p:txBody>
          <a:bodyPr wrap="square">
            <a:spAutoFit/>
          </a:bodyPr>
          <a:lstStyle/>
          <a:p>
            <a:r>
              <a:rPr lang="vi-VN" b="1" dirty="0"/>
              <a:t>c) Ảnh màu (</a:t>
            </a:r>
            <a:r>
              <a:rPr lang="vi-VN" b="1" dirty="0" err="1"/>
              <a:t>Color</a:t>
            </a:r>
            <a:r>
              <a:rPr lang="vi-VN" b="1" dirty="0"/>
              <a:t> </a:t>
            </a:r>
            <a:r>
              <a:rPr lang="vi-VN" b="1" dirty="0" err="1"/>
              <a:t>Image</a:t>
            </a:r>
            <a:r>
              <a:rPr lang="vi-VN" b="1" dirty="0"/>
              <a:t>)</a:t>
            </a:r>
            <a:r>
              <a:rPr lang="vi-VN" dirty="0"/>
              <a:t>: Mỗi điểm ảnh được biểu diễn bằng ba giá trị tương ứng với ba kênh màu đỏ (R), xanh lá cây (G), và xanh dương (B).</a:t>
            </a:r>
          </a:p>
        </p:txBody>
      </p:sp>
    </p:spTree>
    <p:extLst>
      <p:ext uri="{BB962C8B-B14F-4D97-AF65-F5344CB8AC3E}">
        <p14:creationId xmlns:p14="http://schemas.microsoft.com/office/powerpoint/2010/main" val="2286526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5439</TotalTime>
  <Words>2319</Words>
  <Application>Microsoft Office PowerPoint</Application>
  <PresentationFormat>Tùy chỉnh</PresentationFormat>
  <Paragraphs>136</Paragraphs>
  <Slides>20</Slides>
  <Notes>15</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20</vt:i4>
      </vt:variant>
    </vt:vector>
  </HeadingPairs>
  <TitlesOfParts>
    <vt:vector size="26" baseType="lpstr">
      <vt:lpstr>inherit</vt:lpstr>
      <vt:lpstr>Times New Roman</vt:lpstr>
      <vt:lpstr>Calibri</vt:lpstr>
      <vt:lpstr>Arial Unicode Bold</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15068832 Hoàng Anh Tú</cp:lastModifiedBy>
  <cp:revision>97</cp:revision>
  <dcterms:created xsi:type="dcterms:W3CDTF">2006-08-16T00:00:00Z</dcterms:created>
  <dcterms:modified xsi:type="dcterms:W3CDTF">2025-04-16T04:21:15Z</dcterms:modified>
  <dc:identifier>DAGG9A1kugA</dc:identifier>
</cp:coreProperties>
</file>